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92" r:id="rId5"/>
    <p:sldId id="282" r:id="rId6"/>
    <p:sldId id="263" r:id="rId7"/>
    <p:sldId id="291" r:id="rId8"/>
    <p:sldId id="283" r:id="rId9"/>
    <p:sldId id="284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40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DDB27-E379-4661-8F14-0B0E494D6550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EC2AD-32CD-44CB-B1BF-0A51B60058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350C-0412-49BF-AF95-F501F1A50FA5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AFDD-8D3E-402A-BA85-E3C3F4DD66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3F47-F155-4819-900B-F46D32477AFC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69508-7CEB-40D4-8BAF-981C6A04D3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CE9A1-7D5E-45C3-B6D4-3FDF4CDF1B9D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4377-B35A-41B0-9196-98CCBDF3EF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1CF90-17ED-4E5D-A340-0BF0EBA8F866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35A6-D2D4-40A6-ABBC-CB9844DBBC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0C992-F4D1-4BEB-B700-143172628826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E3A59-A9B0-4EBE-8FF2-53F9841446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322FA-17B8-4F8C-A83B-DF2B0F5FA259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E0234-2B7F-4987-83ED-96478D6535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2AC8-D6A6-4169-B236-D62CBD3615F0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B98F4-C55A-4EAB-9277-99614B820F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C6128-1993-4AC5-9386-4D59B458A9B2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E5BEE-488F-482C-A982-315749F1CB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DBF32-8BD7-4569-9A17-5556405AB162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B99D1-0B38-45A4-93F6-07DFD15D2A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A4F1-EB6D-4A0F-A70E-13480035FAD9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AFFD-0AEC-4023-ACE8-BDFD8A19C5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9BD5ED-CC3F-417D-9B81-A79615628919}" type="datetimeFigureOut">
              <a:rPr lang="it-IT"/>
              <a:pPr>
                <a:defRPr/>
              </a:pPr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7097A0-64E3-4B43-B6A6-206AA247F7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0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Rotary International </a:t>
            </a:r>
            <a:br>
              <a:rPr lang="it-IT" dirty="0" smtClean="0"/>
            </a:br>
            <a:r>
              <a:rPr lang="it-IT" dirty="0" smtClean="0"/>
              <a:t>Distretto 2042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Piano di formazione distrettuale</a:t>
            </a:r>
            <a:r>
              <a:rPr lang="it-IT" sz="2400" b="1" i="1" dirty="0" smtClean="0"/>
              <a:t/>
            </a:r>
            <a:br>
              <a:rPr lang="it-IT" sz="2400" b="1" i="1" dirty="0" smtClean="0"/>
            </a:br>
            <a:r>
              <a:rPr lang="it-IT" sz="2400" b="1" i="1" dirty="0" smtClean="0"/>
              <a:t>Anno rotariano 2016-17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573463"/>
            <a:ext cx="9144000" cy="3284537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Un percorso </a:t>
            </a:r>
            <a:r>
              <a:rPr lang="it-IT" smtClean="0">
                <a:solidFill>
                  <a:schemeClr val="tx1"/>
                </a:solidFill>
              </a:rPr>
              <a:t>formativo </a:t>
            </a:r>
            <a:endParaRPr lang="it-IT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mtClean="0">
                <a:solidFill>
                  <a:schemeClr val="tx1"/>
                </a:solidFill>
              </a:rPr>
              <a:t>per </a:t>
            </a:r>
            <a:r>
              <a:rPr lang="it-IT" b="1" dirty="0" smtClean="0">
                <a:solidFill>
                  <a:schemeClr val="tx1"/>
                </a:solidFill>
              </a:rPr>
              <a:t>ispirarci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a raggiungere </a:t>
            </a:r>
            <a:r>
              <a:rPr lang="it-IT" dirty="0" smtClean="0">
                <a:solidFill>
                  <a:schemeClr val="tx1"/>
                </a:solidFill>
              </a:rPr>
              <a:t>la </a:t>
            </a:r>
            <a:r>
              <a:rPr lang="it-IT" dirty="0" smtClean="0">
                <a:solidFill>
                  <a:schemeClr val="tx1"/>
                </a:solidFill>
              </a:rPr>
              <a:t>nostra </a:t>
            </a:r>
            <a:endParaRPr lang="it-IT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b="1" dirty="0" smtClean="0">
                <a:solidFill>
                  <a:schemeClr val="tx1"/>
                </a:solidFill>
              </a:rPr>
              <a:t>missione</a:t>
            </a:r>
            <a:endParaRPr lang="it-IT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b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i="1" dirty="0" smtClean="0">
                <a:solidFill>
                  <a:schemeClr val="tx1"/>
                </a:solidFill>
              </a:rPr>
              <a:t>Governatore Pietro Giannini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/>
              <a:t>Determinazione dei metodi formativi 3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it-IT" sz="2800" b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t-IT" sz="2800" b="1" dirty="0" smtClean="0"/>
              <a:t>3)Apprendimento visivo ed emozionale:introduzione di n. filmati brevi (</a:t>
            </a:r>
            <a:r>
              <a:rPr lang="it-IT" sz="2800" b="1" dirty="0" err="1" smtClean="0"/>
              <a:t>max</a:t>
            </a:r>
            <a:r>
              <a:rPr lang="it-IT" sz="2800" b="1" dirty="0" smtClean="0"/>
              <a:t> 1,5-2 min)</a:t>
            </a:r>
            <a:r>
              <a:rPr lang="it-IT" sz="2800" dirty="0" smtClean="0"/>
              <a:t>-tipologia “</a:t>
            </a:r>
            <a:r>
              <a:rPr lang="it-IT" sz="2800" dirty="0" err="1" smtClean="0"/>
              <a:t>you</a:t>
            </a:r>
            <a:r>
              <a:rPr lang="it-IT" sz="2800" dirty="0" smtClean="0"/>
              <a:t> tube” ciascuno dei quali deve trattare uno degli n. obiettivi formativi.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t-IT" sz="2800" dirty="0" smtClean="0"/>
              <a:t>Il metodo prevede una consistente progettazione in </a:t>
            </a:r>
            <a:r>
              <a:rPr lang="it-IT" sz="2800" b="1" dirty="0" smtClean="0"/>
              <a:t>team con le Commissioni distrettuali </a:t>
            </a:r>
            <a:r>
              <a:rPr lang="it-IT" sz="2800" dirty="0" smtClean="0"/>
              <a:t>per la sinergia sui temi-obiettivi per definire contenuti, attori (Governatore, Presidenti, soci) e scenari del filmato.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/>
              <a:t>Gestione del Piano formativo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/>
              <a:t>Il Governatore definite e approvate le linee guida affida alla Commissione distrettuale il Piano formativo nel suo complesso e interviene per eventuali migliorie, modifiche sulla Agenda e riceve regolarmente le valutazioni delle azioni formative, indica </a:t>
            </a:r>
            <a:r>
              <a:rPr lang="it-IT" sz="2800" smtClean="0"/>
              <a:t>nuove strategie.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8" y="0"/>
            <a:ext cx="9144000" cy="162877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/>
              <a:t>Valutazione dei risultati intermedi e finali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000" dirty="0" smtClean="0"/>
              <a:t>La valutazione è condizione necessaria della formazione per </a:t>
            </a:r>
            <a:r>
              <a:rPr lang="it-IT" sz="3000" b="1" dirty="0" smtClean="0"/>
              <a:t>stimolare la crescita e il miglioramento </a:t>
            </a:r>
            <a:r>
              <a:rPr lang="it-IT" sz="3000" dirty="0" smtClean="0"/>
              <a:t>e per riconoscere eventuali aspetti problematici/critici.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000" dirty="0" smtClean="0"/>
              <a:t>E’ compito della Commissione distrettuale progettare uno strumento semplice, flessibile, comune ai 3 metodi formativi per raccogliere dati/commenti/suggerimenti in corso e al termine di ciascuna azione formativa da parte dei discenti mediante la loro stessa partecipazione alla valutazione (</a:t>
            </a:r>
            <a:r>
              <a:rPr lang="it-IT" sz="3000" b="1" dirty="0" smtClean="0"/>
              <a:t>metodo partecipativo, </a:t>
            </a:r>
            <a:r>
              <a:rPr lang="it-IT" sz="3000" b="1" dirty="0" err="1" smtClean="0"/>
              <a:t>affettivo-relazionale</a:t>
            </a:r>
            <a:r>
              <a:rPr lang="it-IT" sz="3000" dirty="0" smtClean="0"/>
              <a:t>).</a:t>
            </a:r>
            <a:endParaRPr lang="it-IT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b="1" dirty="0" smtClean="0"/>
              <a:t>Perché un socio sceglie di formarsi </a:t>
            </a:r>
            <a:br>
              <a:rPr lang="it-IT" sz="3600" b="1" dirty="0" smtClean="0"/>
            </a:br>
            <a:r>
              <a:rPr lang="it-IT" sz="3600" b="1" dirty="0" smtClean="0"/>
              <a:t>anche fuori dal proprio contesto lavorativo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Appartenendo al Rotary, entità di </a:t>
            </a:r>
            <a:r>
              <a:rPr lang="it-IT" sz="3600" b="1" dirty="0" smtClean="0"/>
              <a:t>professionisti</a:t>
            </a:r>
            <a:r>
              <a:rPr lang="it-IT" sz="3600" dirty="0" smtClean="0"/>
              <a:t> a </a:t>
            </a:r>
            <a:r>
              <a:rPr lang="it-IT" sz="3600" b="1" dirty="0" smtClean="0"/>
              <a:t>Servizio della Umanità </a:t>
            </a:r>
            <a:r>
              <a:rPr lang="it-IT" sz="3600" dirty="0" smtClean="0"/>
              <a:t>bisognosa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è importante sostenere momenti di cambiamento che possono modificare le abitudini umane al fine di meglio raggiungere la </a:t>
            </a:r>
            <a:r>
              <a:rPr lang="it-IT" sz="3600" b="1" dirty="0" smtClean="0"/>
              <a:t>Qualità delle Azioni </a:t>
            </a:r>
            <a:r>
              <a:rPr lang="it-IT" sz="3600" dirty="0" smtClean="0"/>
              <a:t>dell’anno rotariano (Piano Strategico di Club)</a:t>
            </a:r>
            <a:endParaRPr lang="it-IT" sz="36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 smtClean="0"/>
              <a:t>Il valore formativo del Rotary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Il Rotary è quindi un </a:t>
            </a:r>
            <a:r>
              <a:rPr lang="it-IT" b="1" dirty="0" smtClean="0"/>
              <a:t>Sistema</a:t>
            </a:r>
            <a:r>
              <a:rPr lang="it-IT" dirty="0" smtClean="0"/>
              <a:t> che opera attraverso le sue Unità operative, i Distretti, i Club.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Entrambi si possono interpretare come sistemi di </a:t>
            </a:r>
            <a:r>
              <a:rPr lang="it-IT" b="1" dirty="0" smtClean="0"/>
              <a:t>“Impresa” </a:t>
            </a:r>
            <a:r>
              <a:rPr lang="it-IT" dirty="0" smtClean="0"/>
              <a:t>finalizzati a produrre </a:t>
            </a:r>
            <a:r>
              <a:rPr lang="it-IT" b="1" dirty="0" smtClean="0"/>
              <a:t>“Valori” </a:t>
            </a:r>
            <a:r>
              <a:rPr lang="it-IT" dirty="0" smtClean="0"/>
              <a:t>che tendono al </a:t>
            </a:r>
            <a:r>
              <a:rPr lang="it-IT" b="1" dirty="0" smtClean="0"/>
              <a:t>“Bene Comune”.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Quindi ci collochiamo nel contesto di impresa con </a:t>
            </a:r>
            <a:r>
              <a:rPr lang="it-IT" b="1" dirty="0" smtClean="0"/>
              <a:t>Responsabilità sociale 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RR</a:t>
            </a:r>
            <a:br>
              <a:rPr lang="it-IT" sz="2800" b="1" dirty="0" smtClean="0"/>
            </a:br>
            <a:r>
              <a:rPr lang="it-IT" sz="2800" b="1" dirty="0" smtClean="0"/>
              <a:t>Rotary &amp; Responsabilità sociale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CC00"/>
          </a:solidFill>
        </p:spPr>
        <p:txBody>
          <a:bodyPr/>
          <a:lstStyle/>
          <a:p>
            <a:pPr algn="ctr">
              <a:buFontTx/>
              <a:buNone/>
            </a:pPr>
            <a:endParaRPr lang="it-IT" b="1" dirty="0" smtClean="0"/>
          </a:p>
          <a:p>
            <a:pPr algn="ctr">
              <a:buFontTx/>
              <a:buNone/>
            </a:pPr>
            <a:r>
              <a:rPr lang="it-IT" b="1" dirty="0" smtClean="0"/>
              <a:t>Responsabilità da </a:t>
            </a:r>
            <a:r>
              <a:rPr lang="it-IT" b="1" i="1" dirty="0" err="1" smtClean="0"/>
              <a:t>responsum</a:t>
            </a:r>
            <a:r>
              <a:rPr lang="it-IT" b="1" dirty="0" smtClean="0"/>
              <a:t> = Risposta, ossia essere abili e capaci (azione) </a:t>
            </a:r>
          </a:p>
          <a:p>
            <a:pPr algn="ctr">
              <a:buFontTx/>
              <a:buNone/>
            </a:pPr>
            <a:r>
              <a:rPr lang="it-IT" b="1" dirty="0" smtClean="0"/>
              <a:t>Sociale da </a:t>
            </a:r>
            <a:r>
              <a:rPr lang="it-IT" b="1" i="1" dirty="0" err="1" smtClean="0"/>
              <a:t>socius</a:t>
            </a:r>
            <a:r>
              <a:rPr lang="it-IT" b="1" i="1" dirty="0" smtClean="0"/>
              <a:t> </a:t>
            </a:r>
            <a:r>
              <a:rPr lang="it-IT" b="1" dirty="0" smtClean="0"/>
              <a:t> = che si rivolge alla società umana (Servizio alla Umanità)</a:t>
            </a:r>
          </a:p>
          <a:p>
            <a:pPr algn="ctr">
              <a:buFontTx/>
              <a:buNone/>
            </a:pPr>
            <a:r>
              <a:rPr lang="it-IT" b="1" u="sng" dirty="0" smtClean="0"/>
              <a:t>Sviluppare Azioni verso gli altri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 smtClean="0"/>
              <a:t>Linee guida della Formazione Distrettuale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 smtClean="0"/>
              <a:t>-Definizione degli obiettivi formativi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 smtClean="0"/>
              <a:t>-Implementazione del programma formativo del Governatore all’interno del Distretto, nei Club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 smtClean="0"/>
              <a:t>-Determinazione dei metodi formativi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 smtClean="0"/>
              <a:t>-Gestione del Piano formativo annuale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 smtClean="0"/>
              <a:t>-Valutazione dei risultati intermedi e finali </a:t>
            </a:r>
            <a:r>
              <a:rPr lang="it-IT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EFF6A8"/>
          </a:solidFill>
        </p:spPr>
        <p:txBody>
          <a:bodyPr/>
          <a:lstStyle/>
          <a:p>
            <a:r>
              <a:rPr lang="it-IT" b="1" dirty="0" smtClean="0"/>
              <a:t>Definizione degli obiettivi formativi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9144000" cy="56610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2400" b="1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Obiettivi generali</a:t>
            </a:r>
            <a:endParaRPr lang="it-IT" sz="29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2900" dirty="0" smtClean="0"/>
              <a:t>Il </a:t>
            </a:r>
            <a:r>
              <a:rPr lang="it-IT" sz="2900" b="1" dirty="0" smtClean="0"/>
              <a:t>Rotary al Servizio dell’umanità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2900" dirty="0" smtClean="0"/>
              <a:t>Sviluppo della leadership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29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Obiettivi specifici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1)Mantenimento dei soci e sviluppo di nuovi Club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2)Donazioni alla Fondazione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3)Azioni umanitarie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4)Nuove Generazioni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5)Immagine pubblica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6-7-8)?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dirty="0" smtClean="0"/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2900" b="1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29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900" b="1" dirty="0" smtClean="0"/>
              <a:t> </a:t>
            </a:r>
            <a:endParaRPr lang="it-IT" sz="29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 smtClean="0"/>
              <a:t>Implementazione del programma formativo del Governatore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	- Creare un flusso coordinato e organico delle azioni formative che si devono intersecare e non sovrapporre o aggiungere alla Agenda del Governatore.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	- Accogliere tutti gli strumenti formativi in vigore attualmente in quanto considerati efficaci.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	- Suggerire al Presidente di inserire un Istruttore all’interno del Club (già adottato nel passato) che segua il flusso della Commissione Distrettuale.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	- Definire un timing (Agenda della Formazione).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/>
              <a:t>Determinazione dei metodi formativi 1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/>
              <a:t>Impiego di </a:t>
            </a:r>
            <a:r>
              <a:rPr lang="it-IT" sz="2800" b="1" dirty="0" smtClean="0"/>
              <a:t>3</a:t>
            </a:r>
            <a:r>
              <a:rPr lang="it-IT" sz="2800" dirty="0" smtClean="0"/>
              <a:t> principali metodi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dirty="0" smtClean="0"/>
              <a:t>1)Apprendimento Tradizionale (si basa sul rapporto diretto tra formatore e discente quindi le abilità comunicative del formatore sono fondamentali):</a:t>
            </a:r>
            <a:r>
              <a:rPr lang="it-IT" sz="2400" dirty="0" smtClean="0"/>
              <a:t> 2-3 incontri con lezioni/interventi  frontali in 2-3 aree geografiche diverse del Distretto  per Presidenti, soci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Assemblea Distrettuale, Giornata dei Presidenti, Giornata della Leadership, Congresso Distrettuale, Incontri di Club con i membri della Commissione.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/>
              <a:t>Determinazione dei metodi formativi 2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/>
              <a:t>2)Apprendimento elettronico (si basa sulla centratura del discente facilitandolo nell’utilizzo in tempi rapidi di informazioni senza alcun spostamento)</a:t>
            </a:r>
            <a:r>
              <a:rPr lang="it-IT" sz="2800" dirty="0" smtClean="0"/>
              <a:t>: trasferimento di informazioni e kit formativi (adotterei quelli attuali del Responsabile distrettuale Roberto Dotti) sul sito web, posta elettronica (e-learning: n. interventi in cui  il formatore invia uno strumento formativo sui n. principali obiettivi formativi e poi gli sottopone una  valutazione), da rivolgersi al Presidente/Istruttore  e il Presidente/Istruttore può rivolgerlo ai soci.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584</Words>
  <Application>Microsoft Office PowerPoint</Application>
  <PresentationFormat>Presentazione su schermo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Rotary International  Distretto 2042  Piano di formazione distrettuale Anno rotariano 2016-17</vt:lpstr>
      <vt:lpstr>Perché un socio sceglie di formarsi  anche fuori dal proprio contesto lavorativo</vt:lpstr>
      <vt:lpstr>Il valore formativo del Rotary</vt:lpstr>
      <vt:lpstr>RR Rotary &amp; Responsabilità sociale</vt:lpstr>
      <vt:lpstr>Linee guida della Formazione Distrettuale</vt:lpstr>
      <vt:lpstr>Definizione degli obiettivi formativi</vt:lpstr>
      <vt:lpstr>Implementazione del programma formativo del Governatore</vt:lpstr>
      <vt:lpstr>Determinazione dei metodi formativi 1</vt:lpstr>
      <vt:lpstr>Determinazione dei metodi formativi 2</vt:lpstr>
      <vt:lpstr>Determinazione dei metodi formativi 3</vt:lpstr>
      <vt:lpstr>Gestione del Piano formativo</vt:lpstr>
      <vt:lpstr>Valutazione dei risultati intermedi e finali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27 marzo 2015</dc:title>
  <dc:creator>alfonso</dc:creator>
  <cp:lastModifiedBy>Zottola</cp:lastModifiedBy>
  <cp:revision>55</cp:revision>
  <dcterms:created xsi:type="dcterms:W3CDTF">2015-03-26T14:17:28Z</dcterms:created>
  <dcterms:modified xsi:type="dcterms:W3CDTF">2016-02-03T10:41:53Z</dcterms:modified>
</cp:coreProperties>
</file>