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9" r:id="rId3"/>
    <p:sldId id="260" r:id="rId4"/>
    <p:sldId id="257" r:id="rId5"/>
    <p:sldId id="258" r:id="rId6"/>
    <p:sldId id="261" r:id="rId7"/>
    <p:sldId id="262" r:id="rId8"/>
    <p:sldId id="263" r:id="rId9"/>
    <p:sldId id="264" r:id="rId10"/>
    <p:sldId id="266" r:id="rId11"/>
    <p:sldId id="265" r:id="rId12"/>
    <p:sldId id="267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senza titolo" id="{57F4C7D2-9853-43DA-AF4C-0F4EEDA7BD26}">
          <p14:sldIdLst>
            <p14:sldId id="256"/>
            <p14:sldId id="259"/>
            <p14:sldId id="260"/>
            <p14:sldId id="257"/>
            <p14:sldId id="258"/>
            <p14:sldId id="261"/>
            <p14:sldId id="262"/>
            <p14:sldId id="263"/>
            <p14:sldId id="264"/>
            <p14:sldId id="266"/>
            <p14:sldId id="265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6" autoAdjust="0"/>
    <p:restoredTop sz="94674"/>
  </p:normalViewPr>
  <p:slideViewPr>
    <p:cSldViewPr>
      <p:cViewPr>
        <p:scale>
          <a:sx n="120" d="100"/>
          <a:sy n="120" d="100"/>
        </p:scale>
        <p:origin x="888" y="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DDACE-D538-BB4D-934A-98539D8140E8}" type="datetimeFigureOut">
              <a:rPr lang="it-IT" smtClean="0"/>
              <a:t>12/02/16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07E3C-21A2-A24F-998E-244057222DC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726739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5A0FCA-47E2-4600-89E7-67AFBD5476EC}" type="datetimeFigureOut">
              <a:rPr lang="it-IT" smtClean="0"/>
              <a:t>12/02/16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36E9A-0F4A-473E-A215-330E1C9F806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47858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36E9A-0F4A-473E-A215-330E1C9F8069}" type="slidenum">
              <a:rPr lang="it-IT" smtClean="0"/>
              <a:t>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23357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36E9A-0F4A-473E-A215-330E1C9F8069}" type="slidenum">
              <a:rPr lang="it-IT" smtClean="0"/>
              <a:t>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23357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In tal modo molte informazioni saranno on line e </a:t>
            </a:r>
            <a:r>
              <a:rPr lang="it-IT" dirty="0" err="1" smtClean="0"/>
              <a:t>cmq</a:t>
            </a:r>
            <a:r>
              <a:rPr lang="it-IT" dirty="0" smtClean="0"/>
              <a:t> subito reperibili:</a:t>
            </a:r>
            <a:r>
              <a:rPr lang="it-IT" baseline="0" dirty="0" smtClean="0"/>
              <a:t> Conviviali; Eventi; Bollettini; Progetti </a:t>
            </a:r>
            <a:r>
              <a:rPr lang="it-IT" baseline="0" dirty="0" err="1" smtClean="0"/>
              <a:t>ecc</a:t>
            </a:r>
            <a:r>
              <a:rPr lang="is-IS" baseline="0" dirty="0" smtClean="0"/>
              <a:t>….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36E9A-0F4A-473E-A215-330E1C9F8069}" type="slidenum">
              <a:rPr lang="it-IT" smtClean="0"/>
              <a:t>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23357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 smtClean="0"/>
              <a:t>Come è ben evidente nessun GRUPPO raggiunge</a:t>
            </a:r>
            <a:r>
              <a:rPr lang="it-IT" baseline="0" dirty="0" smtClean="0"/>
              <a:t> il 50%. </a:t>
            </a:r>
            <a:r>
              <a:rPr lang="it-IT" dirty="0" smtClean="0"/>
              <a:t>Gli AG che non sono d’accordo su questo piano di lavoro lo dicano ora.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 smtClean="0"/>
              <a:t>Così si potranno risolvere per tempo eventuali inceppamenti del sistema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36E9A-0F4A-473E-A215-330E1C9F8069}" type="slidenum">
              <a:rPr lang="it-IT" smtClean="0"/>
              <a:t>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2335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Capite subito che se non ci</a:t>
            </a:r>
            <a:r>
              <a:rPr lang="it-IT" baseline="0" dirty="0" smtClean="0"/>
              <a:t> sono dati non può esserci uno scambio di informazioni.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36E9A-0F4A-473E-A215-330E1C9F8069}" type="slidenum">
              <a:rPr lang="it-IT" smtClean="0"/>
              <a:t>2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23357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36E9A-0F4A-473E-A215-330E1C9F8069}" type="slidenum">
              <a:rPr lang="it-IT" smtClean="0"/>
              <a:t>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23357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Questo</a:t>
            </a:r>
            <a:r>
              <a:rPr lang="it-IT" baseline="0" dirty="0" smtClean="0"/>
              <a:t> è un’opera di </a:t>
            </a:r>
            <a:r>
              <a:rPr lang="it-IT" baseline="0" dirty="0" err="1" smtClean="0"/>
              <a:t>Kumi</a:t>
            </a:r>
            <a:r>
              <a:rPr lang="it-IT" baseline="0" dirty="0" smtClean="0"/>
              <a:t> Yamashita. U</a:t>
            </a:r>
            <a:r>
              <a:rPr lang="it-IT" dirty="0" smtClean="0"/>
              <a:t>n insieme disordinato di</a:t>
            </a:r>
            <a:r>
              <a:rPr lang="it-IT" baseline="0" dirty="0" smtClean="0"/>
              <a:t> l</a:t>
            </a:r>
            <a:r>
              <a:rPr lang="it-IT" dirty="0" smtClean="0"/>
              <a:t>ettere e numeri che sembrano non avere un significato; ma se noi sapremo illuminarli con la giusta luce questi, nel loro insieme, proietteranno un’ombra di un oggetto reale.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36E9A-0F4A-473E-A215-330E1C9F8069}" type="slidenum">
              <a:rPr lang="it-IT" smtClean="0"/>
              <a:t>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23357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36E9A-0F4A-473E-A215-330E1C9F8069}" type="slidenum">
              <a:rPr lang="it-IT" smtClean="0"/>
              <a:t>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23357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36E9A-0F4A-473E-A215-330E1C9F8069}" type="slidenum">
              <a:rPr lang="it-IT" smtClean="0"/>
              <a:t>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23357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36E9A-0F4A-473E-A215-330E1C9F8069}" type="slidenum">
              <a:rPr lang="it-IT" smtClean="0"/>
              <a:t>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23357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36E9A-0F4A-473E-A215-330E1C9F8069}" type="slidenum">
              <a:rPr lang="it-IT" smtClean="0"/>
              <a:t>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23357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36E9A-0F4A-473E-A215-330E1C9F8069}" type="slidenum">
              <a:rPr lang="it-IT" smtClean="0"/>
              <a:t>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2335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F3F9F-1DCD-4AC0-9A28-EC2FC46AF805}" type="datetime1">
              <a:rPr lang="it-IT" smtClean="0"/>
              <a:t>12/02/16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S.I.S.D - Seminario di Formazione Squadra Distrettuale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04E6-8879-40B6-AD39-E72B6A0780B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6882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26D2E-7B10-49DA-A8F8-6F9D4FD840B2}" type="datetime1">
              <a:rPr lang="it-IT" smtClean="0"/>
              <a:t>12/02/16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S.I.S.D - Seminario di Formazione Squadra Distrettuale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04E6-8879-40B6-AD39-E72B6A0780B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8213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193D2-383A-4CDB-B7BE-FFE5B5E874F5}" type="datetime1">
              <a:rPr lang="it-IT" smtClean="0"/>
              <a:t>12/02/16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S.I.S.D - Seminario di Formazione Squadra Distrettuale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04E6-8879-40B6-AD39-E72B6A0780B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7429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2D7ED-2F69-4F9E-8103-3E6FA53F468B}" type="datetime1">
              <a:rPr lang="it-IT" smtClean="0"/>
              <a:t>12/02/16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S.I.S.D - Seminario di Formazione Squadra Distrettuale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04E6-8879-40B6-AD39-E72B6A0780B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2573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1D8-C742-4342-AC32-68A1485C7418}" type="datetime1">
              <a:rPr lang="it-IT" smtClean="0"/>
              <a:t>12/02/16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S.I.S.D - Seminario di Formazione Squadra Distrettuale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04E6-8879-40B6-AD39-E72B6A0780B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6103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F168F-2D34-4D5C-B050-68C5FAFB2897}" type="datetime1">
              <a:rPr lang="it-IT" smtClean="0"/>
              <a:t>12/02/16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S.I.S.D - Seminario di Formazione Squadra Distrettuale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04E6-8879-40B6-AD39-E72B6A0780B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3227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6321-CC91-46C7-B7B1-268B83BC77DD}" type="datetime1">
              <a:rPr lang="it-IT" smtClean="0"/>
              <a:t>12/02/16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S.I.S.D - Seminario di Formazione Squadra Distrettuale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04E6-8879-40B6-AD39-E72B6A0780B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3813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65F6A-7423-4F49-8BFF-5CA1C06D51F5}" type="datetime1">
              <a:rPr lang="it-IT" smtClean="0"/>
              <a:t>12/02/16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S.I.S.D - Seminario di Formazione Squadra Distrettuale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04E6-8879-40B6-AD39-E72B6A0780B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8557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24F3-BD05-4CC1-910F-B534FA296C08}" type="datetime1">
              <a:rPr lang="it-IT" smtClean="0"/>
              <a:t>12/02/16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S.I.S.D - Seminario di Formazione Squadra Distrettuale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04E6-8879-40B6-AD39-E72B6A0780B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7736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2FDC9-7810-478E-9559-14A44F3F3CFE}" type="datetime1">
              <a:rPr lang="it-IT" smtClean="0"/>
              <a:t>12/02/16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S.I.S.D - Seminario di Formazione Squadra Distrettuale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04E6-8879-40B6-AD39-E72B6A0780B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44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3B481-1043-46A3-B29F-5AF94C75176C}" type="datetime1">
              <a:rPr lang="it-IT" smtClean="0"/>
              <a:t>12/02/16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S.I.S.D - Seminario di Formazione Squadra Distrettuale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04E6-8879-40B6-AD39-E72B6A0780B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3783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24A10-B304-4EAF-A6B8-1C6838E9667E}" type="datetime1">
              <a:rPr lang="it-IT" smtClean="0"/>
              <a:t>12/02/16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S.I.S.D - Seminario di Formazione Squadra Distrettuale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804E6-8879-40B6-AD39-E72B6A0780B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5150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4.png"/><Relationship Id="rId5" Type="http://schemas.openxmlformats.org/officeDocument/2006/relationships/image" Target="../media/image6.emf"/><Relationship Id="rId6" Type="http://schemas.openxmlformats.org/officeDocument/2006/relationships/image" Target="../media/image7.emf"/><Relationship Id="rId7" Type="http://schemas.openxmlformats.org/officeDocument/2006/relationships/image" Target="../media/image8.emf"/><Relationship Id="rId8" Type="http://schemas.openxmlformats.org/officeDocument/2006/relationships/image" Target="../media/image9.emf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4.png"/><Relationship Id="rId5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16" y="6021287"/>
            <a:ext cx="1981929" cy="821525"/>
          </a:xfrm>
          <a:prstGeom prst="rect">
            <a:avLst/>
          </a:prstGeom>
          <a:ln>
            <a:noFill/>
          </a:ln>
        </p:spPr>
      </p:pic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04E6-8879-40B6-AD39-E72B6A0780B8}" type="slidenum">
              <a:rPr lang="it-IT" smtClean="0"/>
              <a:pPr/>
              <a:t>1</a:t>
            </a:fld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88640"/>
            <a:ext cx="1916358" cy="939373"/>
          </a:xfrm>
          <a:prstGeom prst="rect">
            <a:avLst/>
          </a:prstGeom>
        </p:spPr>
      </p:pic>
      <p:sp>
        <p:nvSpPr>
          <p:cNvPr id="8" name="Rettangolo 7"/>
          <p:cNvSpPr/>
          <p:nvPr/>
        </p:nvSpPr>
        <p:spPr>
          <a:xfrm>
            <a:off x="0" y="1988840"/>
            <a:ext cx="9179556" cy="201622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S.I.S.D – Seminario di Formazione Squadra Distrettuale</a:t>
            </a:r>
            <a:endParaRPr lang="it-IT" sz="28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16990" y="4005064"/>
            <a:ext cx="758291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 smtClean="0">
              <a:latin typeface="Frutiger55Roman" panose="020B0500000000000000" pitchFamily="34" charset="0"/>
            </a:endParaRPr>
          </a:p>
          <a:p>
            <a:r>
              <a:rPr lang="it-IT" dirty="0" smtClean="0">
                <a:latin typeface="Frutiger55Roman" panose="020B0500000000000000" pitchFamily="34" charset="0"/>
              </a:rPr>
              <a:t>Antenna Europea del Romanico, San Tomè – Bergamo </a:t>
            </a:r>
          </a:p>
          <a:p>
            <a:r>
              <a:rPr lang="it-IT" dirty="0" smtClean="0">
                <a:latin typeface="Frutiger55Roman" panose="020B0500000000000000" pitchFamily="34" charset="0"/>
              </a:rPr>
              <a:t>Sabato, 13 febbraio 2016 </a:t>
            </a:r>
          </a:p>
          <a:p>
            <a:r>
              <a:rPr lang="it-IT" sz="2400" b="1" dirty="0" smtClean="0">
                <a:solidFill>
                  <a:schemeClr val="tx2">
                    <a:lumMod val="50000"/>
                  </a:schemeClr>
                </a:solidFill>
                <a:latin typeface="Frutiger55Roman" panose="020B0500000000000000" pitchFamily="34" charset="0"/>
                <a:cs typeface="Microsoft Sans Serif" panose="020B0604020202020204" pitchFamily="34" charset="0"/>
              </a:rPr>
              <a:t>Edoardo GERBELLI</a:t>
            </a:r>
            <a:endParaRPr lang="it-IT" sz="2400" b="1" dirty="0">
              <a:solidFill>
                <a:schemeClr val="tx2">
                  <a:lumMod val="50000"/>
                </a:schemeClr>
              </a:solidFill>
              <a:latin typeface="Frutiger55Roman" panose="020B0500000000000000" pitchFamily="34" charset="0"/>
              <a:cs typeface="Microsoft Sans Serif" panose="020B0604020202020204" pitchFamily="34" charset="0"/>
            </a:endParaRPr>
          </a:p>
          <a:p>
            <a:r>
              <a:rPr lang="it-IT" dirty="0" smtClean="0">
                <a:latin typeface="Frutiger55Roman" panose="020B0500000000000000" pitchFamily="34" charset="0"/>
              </a:rPr>
              <a:t>Segretario Distrettuale e</a:t>
            </a:r>
          </a:p>
          <a:p>
            <a:r>
              <a:rPr lang="it-IT" dirty="0" smtClean="0">
                <a:latin typeface="Frutiger55Roman" panose="020B0500000000000000" pitchFamily="34" charset="0"/>
              </a:rPr>
              <a:t>Presidente Commissione Distrettuale</a:t>
            </a:r>
          </a:p>
          <a:p>
            <a:r>
              <a:rPr lang="it-IT" dirty="0" smtClean="0">
                <a:latin typeface="Frutiger55Roman" panose="020B0500000000000000" pitchFamily="34" charset="0"/>
              </a:rPr>
              <a:t>Amministrazione</a:t>
            </a:r>
          </a:p>
          <a:p>
            <a:endParaRPr lang="it-IT" dirty="0">
              <a:latin typeface="Frutiger55Roman" panose="020B0500000000000000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725144"/>
            <a:ext cx="2746116" cy="205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624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04E6-8879-40B6-AD39-E72B6A0780B8}" type="slidenum">
              <a:rPr lang="it-IT" smtClean="0"/>
              <a:t>10</a:t>
            </a:fld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16" y="6021287"/>
            <a:ext cx="1981929" cy="821525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0040" y="188640"/>
            <a:ext cx="2056590" cy="1008112"/>
          </a:xfrm>
          <a:prstGeom prst="rect">
            <a:avLst/>
          </a:prstGeom>
        </p:spPr>
      </p:pic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816424" cy="365125"/>
          </a:xfrm>
        </p:spPr>
        <p:txBody>
          <a:bodyPr/>
          <a:lstStyle/>
          <a:p>
            <a:r>
              <a:rPr lang="it-IT" dirty="0" smtClean="0"/>
              <a:t>S.I.S.D - Seminario di Formazione Squadra Distrettuale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1303040" y="905232"/>
            <a:ext cx="653792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000" dirty="0" smtClean="0">
                <a:latin typeface="Georgia" charset="0"/>
                <a:ea typeface="Georgia" charset="0"/>
                <a:cs typeface="Georgia" charset="0"/>
              </a:rPr>
              <a:t>TOOL ONLINE</a:t>
            </a:r>
          </a:p>
          <a:p>
            <a:pPr algn="ctr"/>
            <a:r>
              <a:rPr lang="it-IT" sz="3200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E’ costituito dalle seguenti sezioni:</a:t>
            </a:r>
          </a:p>
          <a:p>
            <a:pPr algn="ctr"/>
            <a:r>
              <a:rPr lang="it-IT" b="1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Rotary Club Central</a:t>
            </a:r>
          </a:p>
          <a:p>
            <a:pPr algn="ctr"/>
            <a:r>
              <a:rPr lang="it-IT" b="1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Brand Center</a:t>
            </a:r>
          </a:p>
          <a:p>
            <a:pPr algn="ctr"/>
            <a:r>
              <a:rPr lang="it-IT" b="1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Rotary Showcase</a:t>
            </a:r>
          </a:p>
          <a:p>
            <a:pPr algn="ctr"/>
            <a:r>
              <a:rPr lang="it-IT" b="1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Rotary </a:t>
            </a:r>
            <a:r>
              <a:rPr lang="it-IT" b="1" dirty="0" err="1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Ideas</a:t>
            </a:r>
            <a:endParaRPr lang="it-IT" b="1" dirty="0" smtClean="0">
              <a:solidFill>
                <a:srgbClr val="0070C0"/>
              </a:solidFill>
              <a:latin typeface="Georgia" charset="0"/>
              <a:ea typeface="Georgia" charset="0"/>
              <a:cs typeface="Georgia" charset="0"/>
            </a:endParaRPr>
          </a:p>
          <a:p>
            <a:pPr algn="ctr"/>
            <a:r>
              <a:rPr lang="it-IT" b="1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Centro Formazione</a:t>
            </a:r>
          </a:p>
          <a:p>
            <a:pPr algn="ctr"/>
            <a:r>
              <a:rPr lang="it-IT" sz="4000" dirty="0" smtClean="0">
                <a:solidFill>
                  <a:srgbClr val="FF0000"/>
                </a:solidFill>
                <a:latin typeface="Georgia" charset="0"/>
                <a:ea typeface="Georgia" charset="0"/>
                <a:cs typeface="Georgia" charset="0"/>
              </a:rPr>
              <a:t>I Club devono adottare il </a:t>
            </a:r>
            <a:r>
              <a:rPr lang="it-IT" sz="4000" dirty="0" err="1" smtClean="0">
                <a:solidFill>
                  <a:srgbClr val="FF0000"/>
                </a:solidFill>
                <a:latin typeface="Georgia" charset="0"/>
                <a:ea typeface="Georgia" charset="0"/>
                <a:cs typeface="Georgia" charset="0"/>
              </a:rPr>
              <a:t>Tool</a:t>
            </a:r>
            <a:r>
              <a:rPr lang="it-IT" sz="4000" dirty="0" smtClean="0">
                <a:solidFill>
                  <a:srgbClr val="FF0000"/>
                </a:solidFill>
                <a:latin typeface="Georgia" charset="0"/>
                <a:ea typeface="Georgia" charset="0"/>
                <a:cs typeface="Georgia" charset="0"/>
              </a:rPr>
              <a:t> Online</a:t>
            </a:r>
          </a:p>
          <a:p>
            <a:pPr algn="ctr"/>
            <a:r>
              <a:rPr lang="it-IT" sz="4000" dirty="0" smtClean="0">
                <a:solidFill>
                  <a:srgbClr val="FF0000"/>
                </a:solidFill>
                <a:latin typeface="Georgia" charset="0"/>
                <a:ea typeface="Georgia" charset="0"/>
                <a:cs typeface="Georgia" charset="0"/>
              </a:rPr>
              <a:t>ed inserire i loro 10 obiettivi in Rotary Club Central</a:t>
            </a:r>
            <a:endParaRPr lang="it-IT" sz="4000" dirty="0">
              <a:solidFill>
                <a:srgbClr val="FF0000"/>
              </a:solidFill>
              <a:latin typeface="Georgia" charset="0"/>
              <a:ea typeface="Georgia" charset="0"/>
              <a:cs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22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04E6-8879-40B6-AD39-E72B6A0780B8}" type="slidenum">
              <a:rPr lang="it-IT" smtClean="0"/>
              <a:t>11</a:t>
            </a:fld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16" y="6021287"/>
            <a:ext cx="1981929" cy="821525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0040" y="188640"/>
            <a:ext cx="2056590" cy="1008112"/>
          </a:xfrm>
          <a:prstGeom prst="rect">
            <a:avLst/>
          </a:prstGeom>
        </p:spPr>
      </p:pic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816424" cy="365125"/>
          </a:xfrm>
        </p:spPr>
        <p:txBody>
          <a:bodyPr/>
          <a:lstStyle/>
          <a:p>
            <a:r>
              <a:rPr lang="it-IT" dirty="0" smtClean="0"/>
              <a:t>S.I.S.D - Seminario di Formazione Squadra Distrettuale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1246685" y="1843951"/>
            <a:ext cx="665063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000" dirty="0" smtClean="0">
                <a:latin typeface="Georgia" charset="0"/>
                <a:ea typeface="Georgia" charset="0"/>
                <a:cs typeface="Georgia" charset="0"/>
              </a:rPr>
              <a:t>Ulteriore obiettivo sarà quello di collegare il DB a:</a:t>
            </a:r>
          </a:p>
          <a:p>
            <a:pPr algn="ctr"/>
            <a:endParaRPr lang="it-IT" sz="4000" dirty="0" smtClean="0">
              <a:latin typeface="Georgia" charset="0"/>
              <a:ea typeface="Georgia" charset="0"/>
              <a:cs typeface="Georgia" charset="0"/>
            </a:endParaRPr>
          </a:p>
          <a:p>
            <a:pPr marL="681750" indent="-285750" algn="ctr">
              <a:buFont typeface="Wingdings" charset="2"/>
              <a:buChar char="v"/>
            </a:pPr>
            <a:r>
              <a:rPr lang="it-IT" sz="4000" dirty="0" smtClean="0">
                <a:solidFill>
                  <a:schemeClr val="accent1">
                    <a:lumMod val="75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Sito WEB</a:t>
            </a:r>
          </a:p>
          <a:p>
            <a:pPr marL="681750" indent="-285750" algn="ctr">
              <a:buFont typeface="Wingdings" charset="2"/>
              <a:buChar char="v"/>
            </a:pPr>
            <a:r>
              <a:rPr lang="it-IT" sz="4000" dirty="0" smtClean="0">
                <a:solidFill>
                  <a:schemeClr val="accent1">
                    <a:lumMod val="75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Ai Social </a:t>
            </a:r>
            <a:r>
              <a:rPr lang="it-IT" sz="4000" dirty="0">
                <a:solidFill>
                  <a:schemeClr val="accent1">
                    <a:lumMod val="75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N</a:t>
            </a:r>
            <a:r>
              <a:rPr lang="it-IT" sz="4000" dirty="0" smtClean="0">
                <a:solidFill>
                  <a:schemeClr val="accent1">
                    <a:lumMod val="75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etwork</a:t>
            </a:r>
          </a:p>
          <a:p>
            <a:pPr marL="681750" indent="-285750" algn="ctr">
              <a:buFont typeface="Wingdings" charset="2"/>
              <a:buChar char="v"/>
            </a:pPr>
            <a:r>
              <a:rPr lang="it-IT" sz="4000" dirty="0" smtClean="0">
                <a:solidFill>
                  <a:schemeClr val="accent1">
                    <a:lumMod val="75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Alla NEWSLETTER</a:t>
            </a:r>
            <a:endParaRPr lang="it-IT" sz="4000" dirty="0">
              <a:solidFill>
                <a:schemeClr val="accent1">
                  <a:lumMod val="75000"/>
                </a:schemeClr>
              </a:solidFill>
              <a:latin typeface="Georgia" charset="0"/>
              <a:ea typeface="Georgia" charset="0"/>
              <a:cs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12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04E6-8879-40B6-AD39-E72B6A0780B8}" type="slidenum">
              <a:rPr lang="it-IT" smtClean="0"/>
              <a:t>12</a:t>
            </a:fld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16" y="6021287"/>
            <a:ext cx="1981929" cy="821525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0040" y="188640"/>
            <a:ext cx="2056590" cy="1008112"/>
          </a:xfrm>
          <a:prstGeom prst="rect">
            <a:avLst/>
          </a:prstGeom>
        </p:spPr>
      </p:pic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816424" cy="365125"/>
          </a:xfrm>
        </p:spPr>
        <p:txBody>
          <a:bodyPr/>
          <a:lstStyle/>
          <a:p>
            <a:r>
              <a:rPr lang="it-IT" dirty="0" smtClean="0"/>
              <a:t>S.I.S.D - Seminario di Formazione Squadra Distrettuale</a:t>
            </a:r>
            <a:endParaRPr lang="it-IT" dirty="0"/>
          </a:p>
        </p:txBody>
      </p:sp>
      <p:grpSp>
        <p:nvGrpSpPr>
          <p:cNvPr id="19" name="Gruppo 18"/>
          <p:cNvGrpSpPr/>
          <p:nvPr/>
        </p:nvGrpSpPr>
        <p:grpSpPr>
          <a:xfrm>
            <a:off x="785739" y="1340768"/>
            <a:ext cx="7644530" cy="4532631"/>
            <a:chOff x="984028" y="1611470"/>
            <a:chExt cx="7644530" cy="4532631"/>
          </a:xfrm>
        </p:grpSpPr>
        <p:pic>
          <p:nvPicPr>
            <p:cNvPr id="3" name="Immagine 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84028" y="1628800"/>
              <a:ext cx="3756851" cy="2216646"/>
            </a:xfrm>
            <a:prstGeom prst="rect">
              <a:avLst/>
            </a:prstGeom>
          </p:spPr>
        </p:pic>
        <p:pic>
          <p:nvPicPr>
            <p:cNvPr id="8" name="Immagine 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84028" y="3920567"/>
              <a:ext cx="3756851" cy="2216646"/>
            </a:xfrm>
            <a:prstGeom prst="rect">
              <a:avLst/>
            </a:prstGeom>
          </p:spPr>
        </p:pic>
        <p:pic>
          <p:nvPicPr>
            <p:cNvPr id="16" name="Immagine 15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860031" y="1611470"/>
              <a:ext cx="3768527" cy="2233975"/>
            </a:xfrm>
            <a:prstGeom prst="rect">
              <a:avLst/>
            </a:prstGeom>
          </p:spPr>
        </p:pic>
        <p:pic>
          <p:nvPicPr>
            <p:cNvPr id="18" name="Immagine 17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860031" y="3920566"/>
              <a:ext cx="3768527" cy="222353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5347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04E6-8879-40B6-AD39-E72B6A0780B8}" type="slidenum">
              <a:rPr lang="it-IT" smtClean="0"/>
              <a:t>2</a:t>
            </a:fld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16" y="6021287"/>
            <a:ext cx="1981929" cy="821525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0040" y="188640"/>
            <a:ext cx="2056590" cy="1008112"/>
          </a:xfrm>
          <a:prstGeom prst="rect">
            <a:avLst/>
          </a:prstGeom>
        </p:spPr>
      </p:pic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816424" cy="365125"/>
          </a:xfrm>
        </p:spPr>
        <p:txBody>
          <a:bodyPr/>
          <a:lstStyle/>
          <a:p>
            <a:r>
              <a:rPr lang="it-IT" dirty="0" smtClean="0"/>
              <a:t>S.I.S.D - Seminario di Formazione Squadra Distrettuale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719572" y="2151728"/>
            <a:ext cx="77048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dirty="0" smtClean="0">
                <a:latin typeface="Georgia" charset="0"/>
                <a:ea typeface="Georgia" charset="0"/>
                <a:cs typeface="Georgia" charset="0"/>
              </a:rPr>
              <a:t>La corretta gestione amministrativa del Distretto passa attraverso una gestione efficace dei dati sensibili che qualificano i Club</a:t>
            </a:r>
            <a:endParaRPr lang="it-IT" sz="4000" dirty="0">
              <a:latin typeface="Georgia" charset="0"/>
              <a:ea typeface="Georgia" charset="0"/>
              <a:cs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67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04E6-8879-40B6-AD39-E72B6A0780B8}" type="slidenum">
              <a:rPr lang="it-IT" smtClean="0"/>
              <a:t>3</a:t>
            </a:fld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16" y="6021287"/>
            <a:ext cx="1981929" cy="821525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0040" y="188640"/>
            <a:ext cx="2056590" cy="1008112"/>
          </a:xfrm>
          <a:prstGeom prst="rect">
            <a:avLst/>
          </a:prstGeom>
        </p:spPr>
      </p:pic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816424" cy="365125"/>
          </a:xfrm>
        </p:spPr>
        <p:txBody>
          <a:bodyPr/>
          <a:lstStyle/>
          <a:p>
            <a:r>
              <a:rPr lang="it-IT" dirty="0" smtClean="0"/>
              <a:t>S.I.S.D - Seminario di Formazione Squadra Distrettuale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1187624" y="1997839"/>
            <a:ext cx="67687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000" dirty="0" smtClean="0">
                <a:latin typeface="Georgia" charset="0"/>
                <a:ea typeface="Georgia" charset="0"/>
                <a:cs typeface="Georgia" charset="0"/>
              </a:rPr>
              <a:t>Esiste un programma finalizzato per tale scopo</a:t>
            </a:r>
          </a:p>
          <a:p>
            <a:pPr algn="ctr"/>
            <a:r>
              <a:rPr lang="it-IT" sz="6000" dirty="0" err="1" smtClean="0">
                <a:latin typeface="Georgia" charset="0"/>
                <a:ea typeface="Georgia" charset="0"/>
                <a:cs typeface="Georgia" charset="0"/>
              </a:rPr>
              <a:t>GeRo</a:t>
            </a:r>
            <a:endParaRPr lang="it-IT" sz="6000" dirty="0" smtClean="0">
              <a:latin typeface="Georgia" charset="0"/>
              <a:ea typeface="Georgia" charset="0"/>
              <a:cs typeface="Georgia" charset="0"/>
            </a:endParaRPr>
          </a:p>
          <a:p>
            <a:pPr algn="ctr"/>
            <a:r>
              <a:rPr lang="it-IT" sz="4000" dirty="0" smtClean="0">
                <a:latin typeface="Georgia" charset="0"/>
                <a:ea typeface="Georgia" charset="0"/>
                <a:cs typeface="Georgia" charset="0"/>
              </a:rPr>
              <a:t>(Gestione Rotary)</a:t>
            </a:r>
            <a:endParaRPr lang="it-IT" sz="4000" dirty="0">
              <a:latin typeface="Georgia" charset="0"/>
              <a:ea typeface="Georgia" charset="0"/>
              <a:cs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93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04E6-8879-40B6-AD39-E72B6A0780B8}" type="slidenum">
              <a:rPr lang="it-IT" smtClean="0"/>
              <a:t>4</a:t>
            </a:fld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16" y="6021287"/>
            <a:ext cx="1981929" cy="821525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0040" y="188640"/>
            <a:ext cx="2056590" cy="1008112"/>
          </a:xfrm>
          <a:prstGeom prst="rect">
            <a:avLst/>
          </a:prstGeom>
        </p:spPr>
      </p:pic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536032" cy="365125"/>
          </a:xfrm>
        </p:spPr>
        <p:txBody>
          <a:bodyPr/>
          <a:lstStyle/>
          <a:p>
            <a:r>
              <a:rPr lang="it-IT" dirty="0" smtClean="0"/>
              <a:t>S.I.S.D - Seminario di Formazione Squadra Distrettuale</a:t>
            </a:r>
            <a:endParaRPr lang="it-IT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" y="1322287"/>
            <a:ext cx="6985000" cy="469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14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04E6-8879-40B6-AD39-E72B6A0780B8}" type="slidenum">
              <a:rPr lang="it-IT" smtClean="0"/>
              <a:t>5</a:t>
            </a:fld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16" y="6021287"/>
            <a:ext cx="1981929" cy="821525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0040" y="188640"/>
            <a:ext cx="2056590" cy="1008112"/>
          </a:xfrm>
          <a:prstGeom prst="rect">
            <a:avLst/>
          </a:prstGeom>
        </p:spPr>
      </p:pic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771800" y="6356350"/>
            <a:ext cx="3816424" cy="365125"/>
          </a:xfrm>
        </p:spPr>
        <p:txBody>
          <a:bodyPr/>
          <a:lstStyle/>
          <a:p>
            <a:r>
              <a:rPr lang="it-IT" smtClean="0"/>
              <a:t>S.I.S.D - Seminario di Formazione Squadra Distrettuale</a:t>
            </a:r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1377055" y="2151728"/>
            <a:ext cx="638989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4000" dirty="0" smtClean="0">
                <a:latin typeface="Georgia" charset="0"/>
                <a:ea typeface="Georgia" charset="0"/>
                <a:cs typeface="Georgia" charset="0"/>
              </a:rPr>
              <a:t>Così pure è</a:t>
            </a:r>
          </a:p>
          <a:p>
            <a:pPr algn="ctr"/>
            <a:r>
              <a:rPr lang="it-IT" sz="6000" dirty="0" err="1" smtClean="0">
                <a:latin typeface="Georgia" charset="0"/>
                <a:ea typeface="Georgia" charset="0"/>
                <a:cs typeface="Georgia" charset="0"/>
              </a:rPr>
              <a:t>GeRo</a:t>
            </a:r>
            <a:endParaRPr lang="it-IT" sz="6000" dirty="0" smtClean="0">
              <a:latin typeface="Georgia" charset="0"/>
              <a:ea typeface="Georgia" charset="0"/>
              <a:cs typeface="Georgia" charset="0"/>
            </a:endParaRPr>
          </a:p>
          <a:p>
            <a:pPr algn="ctr"/>
            <a:r>
              <a:rPr lang="it-IT" sz="4000" dirty="0" smtClean="0">
                <a:latin typeface="Georgia" charset="0"/>
                <a:ea typeface="Georgia" charset="0"/>
                <a:cs typeface="Georgia" charset="0"/>
              </a:rPr>
              <a:t>Un Data Base che proietta</a:t>
            </a:r>
          </a:p>
          <a:p>
            <a:pPr algn="ctr"/>
            <a:r>
              <a:rPr lang="it-IT" sz="4000" dirty="0" smtClean="0">
                <a:latin typeface="Georgia" charset="0"/>
                <a:ea typeface="Georgia" charset="0"/>
                <a:cs typeface="Georgia" charset="0"/>
              </a:rPr>
              <a:t>lo stato del nostro Distretto</a:t>
            </a:r>
            <a:endParaRPr lang="it-IT" sz="4000" dirty="0">
              <a:latin typeface="Georgia" charset="0"/>
              <a:ea typeface="Georgia" charset="0"/>
              <a:cs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82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04E6-8879-40B6-AD39-E72B6A0780B8}" type="slidenum">
              <a:rPr lang="it-IT" smtClean="0"/>
              <a:t>6</a:t>
            </a:fld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16" y="6021287"/>
            <a:ext cx="1981929" cy="821525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0040" y="188640"/>
            <a:ext cx="2056590" cy="1008112"/>
          </a:xfrm>
          <a:prstGeom prst="rect">
            <a:avLst/>
          </a:prstGeom>
        </p:spPr>
      </p:pic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816424" cy="365125"/>
          </a:xfrm>
        </p:spPr>
        <p:txBody>
          <a:bodyPr/>
          <a:lstStyle/>
          <a:p>
            <a:r>
              <a:rPr lang="it-IT" dirty="0" smtClean="0"/>
              <a:t>S.I.S.D - Seminario di Formazione Squadra Distrettuale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1340768" y="1843951"/>
            <a:ext cx="64624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000" dirty="0" smtClean="0">
                <a:latin typeface="Georgia" charset="0"/>
                <a:ea typeface="Georgia" charset="0"/>
                <a:cs typeface="Georgia" charset="0"/>
              </a:rPr>
              <a:t>Questo DB nato nel Distretto 2040 è ora in parte assorbito nel più ampio e completo DB del Rotary International:</a:t>
            </a:r>
          </a:p>
          <a:p>
            <a:pPr algn="ctr"/>
            <a:r>
              <a:rPr lang="it-IT" sz="4000" b="1" dirty="0" err="1" smtClean="0">
                <a:latin typeface="Georgia" charset="0"/>
                <a:ea typeface="Georgia" charset="0"/>
                <a:cs typeface="Georgia" charset="0"/>
              </a:rPr>
              <a:t>MyRotary</a:t>
            </a:r>
            <a:endParaRPr lang="it-IT" sz="4000" b="1" dirty="0">
              <a:latin typeface="Georgia" charset="0"/>
              <a:ea typeface="Georgia" charset="0"/>
              <a:cs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39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04E6-8879-40B6-AD39-E72B6A0780B8}" type="slidenum">
              <a:rPr lang="it-IT" smtClean="0"/>
              <a:t>7</a:t>
            </a:fld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16" y="6021287"/>
            <a:ext cx="1981929" cy="821525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0040" y="188640"/>
            <a:ext cx="2056590" cy="1008112"/>
          </a:xfrm>
          <a:prstGeom prst="rect">
            <a:avLst/>
          </a:prstGeom>
        </p:spPr>
      </p:pic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816424" cy="365125"/>
          </a:xfrm>
        </p:spPr>
        <p:txBody>
          <a:bodyPr/>
          <a:lstStyle/>
          <a:p>
            <a:r>
              <a:rPr lang="it-IT" dirty="0" smtClean="0"/>
              <a:t>S.I.S.D - Seminario di Formazione Squadra Distrettuale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467544" y="2151728"/>
            <a:ext cx="820891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000" dirty="0" smtClean="0">
                <a:latin typeface="Georgia" charset="0"/>
                <a:ea typeface="Georgia" charset="0"/>
                <a:cs typeface="Georgia" charset="0"/>
              </a:rPr>
              <a:t>Per un certo tempo ancora questi due DB funzioneranno parallelamente.</a:t>
            </a:r>
          </a:p>
          <a:p>
            <a:pPr algn="ctr"/>
            <a:r>
              <a:rPr lang="it-IT" sz="4000" dirty="0" smtClean="0">
                <a:latin typeface="Georgia" charset="0"/>
                <a:ea typeface="Georgia" charset="0"/>
                <a:cs typeface="Georgia" charset="0"/>
              </a:rPr>
              <a:t>In futuro</a:t>
            </a:r>
          </a:p>
          <a:p>
            <a:pPr algn="ctr"/>
            <a:r>
              <a:rPr lang="it-IT" sz="4000" dirty="0" err="1" smtClean="0">
                <a:solidFill>
                  <a:schemeClr val="tx2"/>
                </a:solidFill>
                <a:latin typeface="Georgia" charset="0"/>
                <a:ea typeface="Georgia" charset="0"/>
                <a:cs typeface="Georgia" charset="0"/>
              </a:rPr>
              <a:t>GeRo</a:t>
            </a:r>
            <a:r>
              <a:rPr lang="it-IT" sz="4000" dirty="0" smtClean="0">
                <a:solidFill>
                  <a:schemeClr val="tx2"/>
                </a:solidFill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it-IT" sz="4000" dirty="0" smtClean="0">
                <a:latin typeface="Georgia" charset="0"/>
                <a:ea typeface="Georgia" charset="0"/>
                <a:cs typeface="Georgia" charset="0"/>
              </a:rPr>
              <a:t>-&gt; </a:t>
            </a:r>
            <a:r>
              <a:rPr lang="it-IT" sz="4000" dirty="0" err="1" smtClean="0">
                <a:solidFill>
                  <a:srgbClr val="FF0000"/>
                </a:solidFill>
                <a:latin typeface="Georgia" charset="0"/>
                <a:ea typeface="Georgia" charset="0"/>
                <a:cs typeface="Georgia" charset="0"/>
              </a:rPr>
              <a:t>MyRotary</a:t>
            </a:r>
            <a:endParaRPr lang="it-IT" sz="4000" dirty="0">
              <a:solidFill>
                <a:srgbClr val="FF0000"/>
              </a:solidFill>
              <a:latin typeface="Georgia" charset="0"/>
              <a:ea typeface="Georgia" charset="0"/>
              <a:cs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76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04E6-8879-40B6-AD39-E72B6A0780B8}" type="slidenum">
              <a:rPr lang="it-IT" smtClean="0"/>
              <a:t>8</a:t>
            </a:fld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16" y="6021287"/>
            <a:ext cx="1981929" cy="821525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0040" y="188640"/>
            <a:ext cx="2056590" cy="1008112"/>
          </a:xfrm>
          <a:prstGeom prst="rect">
            <a:avLst/>
          </a:prstGeom>
        </p:spPr>
      </p:pic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816424" cy="365125"/>
          </a:xfrm>
        </p:spPr>
        <p:txBody>
          <a:bodyPr/>
          <a:lstStyle/>
          <a:p>
            <a:r>
              <a:rPr lang="it-IT" dirty="0" smtClean="0"/>
              <a:t>S.I.S.D - Seminario di Formazione Squadra Distrettuale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1246685" y="1536174"/>
            <a:ext cx="665063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000" dirty="0" smtClean="0">
                <a:latin typeface="Georgia" charset="0"/>
                <a:ea typeface="Georgia" charset="0"/>
                <a:cs typeface="Georgia" charset="0"/>
              </a:rPr>
              <a:t>Tutta l’attività gestionale ed amministrativa dei Club dovrà essere trasferita su</a:t>
            </a:r>
          </a:p>
          <a:p>
            <a:pPr algn="ctr"/>
            <a:r>
              <a:rPr lang="it-IT" sz="4000" b="1" dirty="0" err="1" smtClean="0">
                <a:latin typeface="Georgia" charset="0"/>
                <a:ea typeface="Georgia" charset="0"/>
                <a:cs typeface="Georgia" charset="0"/>
              </a:rPr>
              <a:t>GeRo</a:t>
            </a:r>
            <a:endParaRPr lang="it-IT" sz="4000" b="1" dirty="0">
              <a:latin typeface="Georgia" charset="0"/>
              <a:ea typeface="Georgia" charset="0"/>
              <a:cs typeface="Georgia" charset="0"/>
            </a:endParaRPr>
          </a:p>
          <a:p>
            <a:pPr algn="ctr"/>
            <a:r>
              <a:rPr lang="it-IT" sz="4000" dirty="0" smtClean="0">
                <a:latin typeface="Georgia" charset="0"/>
                <a:ea typeface="Georgia" charset="0"/>
                <a:cs typeface="Georgia" charset="0"/>
              </a:rPr>
              <a:t>e</a:t>
            </a:r>
            <a:endParaRPr lang="it-IT" sz="4000" dirty="0">
              <a:latin typeface="Georgia" charset="0"/>
              <a:ea typeface="Georgia" charset="0"/>
              <a:cs typeface="Georgia" charset="0"/>
            </a:endParaRPr>
          </a:p>
          <a:p>
            <a:pPr algn="ctr"/>
            <a:r>
              <a:rPr lang="it-IT" sz="4000" b="1" dirty="0" err="1" smtClean="0">
                <a:latin typeface="Georgia" charset="0"/>
                <a:ea typeface="Georgia" charset="0"/>
                <a:cs typeface="Georgia" charset="0"/>
              </a:rPr>
              <a:t>MyRotary</a:t>
            </a:r>
            <a:endParaRPr lang="it-IT" sz="4000" b="1" dirty="0">
              <a:latin typeface="Georgia" charset="0"/>
              <a:ea typeface="Georgia" charset="0"/>
              <a:cs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22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04E6-8879-40B6-AD39-E72B6A0780B8}" type="slidenum">
              <a:rPr lang="it-IT" smtClean="0"/>
              <a:t>9</a:t>
            </a:fld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16" y="6021287"/>
            <a:ext cx="1981929" cy="821525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0040" y="188640"/>
            <a:ext cx="2056590" cy="1008112"/>
          </a:xfrm>
          <a:prstGeom prst="rect">
            <a:avLst/>
          </a:prstGeom>
        </p:spPr>
      </p:pic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816424" cy="365125"/>
          </a:xfrm>
        </p:spPr>
        <p:txBody>
          <a:bodyPr/>
          <a:lstStyle/>
          <a:p>
            <a:r>
              <a:rPr lang="it-IT" dirty="0" smtClean="0"/>
              <a:t>S.I.S.D - Seminario di Formazione Squadra Distrettuale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337457" y="1228398"/>
            <a:ext cx="846908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000" dirty="0" smtClean="0">
                <a:latin typeface="Georgia" charset="0"/>
                <a:ea typeface="Georgia" charset="0"/>
                <a:cs typeface="Georgia" charset="0"/>
              </a:rPr>
              <a:t>Questo è uno degli obiettivi che il Presidente Internazionale</a:t>
            </a:r>
          </a:p>
          <a:p>
            <a:pPr algn="ctr"/>
            <a:r>
              <a:rPr lang="it-IT" sz="4000" dirty="0" smtClean="0">
                <a:solidFill>
                  <a:schemeClr val="tx2"/>
                </a:solidFill>
                <a:latin typeface="Georgia" charset="0"/>
                <a:ea typeface="Georgia" charset="0"/>
                <a:cs typeface="Georgia" charset="0"/>
              </a:rPr>
              <a:t>JOHN GERM</a:t>
            </a:r>
          </a:p>
          <a:p>
            <a:pPr algn="ctr"/>
            <a:r>
              <a:rPr lang="it-IT" sz="4000" dirty="0">
                <a:latin typeface="Georgia" charset="0"/>
                <a:ea typeface="Georgia" charset="0"/>
                <a:cs typeface="Georgia" charset="0"/>
              </a:rPr>
              <a:t>e</a:t>
            </a:r>
            <a:r>
              <a:rPr lang="it-IT" sz="4000" dirty="0" smtClean="0">
                <a:latin typeface="Georgia" charset="0"/>
                <a:ea typeface="Georgia" charset="0"/>
                <a:cs typeface="Georgia" charset="0"/>
              </a:rPr>
              <a:t>d il Governatore del Distretto 2042 </a:t>
            </a:r>
            <a:r>
              <a:rPr lang="it-IT" sz="4000" dirty="0" smtClean="0">
                <a:solidFill>
                  <a:schemeClr val="tx2"/>
                </a:solidFill>
                <a:latin typeface="Georgia" charset="0"/>
                <a:ea typeface="Georgia" charset="0"/>
                <a:cs typeface="Georgia" charset="0"/>
              </a:rPr>
              <a:t>PIETRO GIANNINI</a:t>
            </a:r>
          </a:p>
          <a:p>
            <a:pPr algn="ctr"/>
            <a:r>
              <a:rPr lang="it-IT" sz="4000" dirty="0" smtClean="0">
                <a:latin typeface="Georgia" charset="0"/>
                <a:ea typeface="Georgia" charset="0"/>
                <a:cs typeface="Georgia" charset="0"/>
              </a:rPr>
              <a:t>si sono posti per l’ottenimento dell’attestato distrettuale</a:t>
            </a:r>
            <a:endParaRPr lang="it-IT" sz="4000" dirty="0">
              <a:latin typeface="Georgia" charset="0"/>
              <a:ea typeface="Georgia" charset="0"/>
              <a:cs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64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Mesh</Template>
  <TotalTime>377</TotalTime>
  <Words>423</Words>
  <Application>Microsoft Macintosh PowerPoint</Application>
  <PresentationFormat>Presentazione su schermo (4:3)</PresentationFormat>
  <Paragraphs>83</Paragraphs>
  <Slides>12</Slides>
  <Notes>12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9" baseType="lpstr">
      <vt:lpstr>Calibri</vt:lpstr>
      <vt:lpstr>Frutiger55Roman</vt:lpstr>
      <vt:lpstr>Georgia</vt:lpstr>
      <vt:lpstr>Microsoft Sans Serif</vt:lpstr>
      <vt:lpstr>Wingdings</vt:lpstr>
      <vt:lpstr>Arial</vt:lpstr>
      <vt:lpstr>Tema di Office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Chiara</dc:creator>
  <cp:lastModifiedBy>Edoardo GERBELLI</cp:lastModifiedBy>
  <cp:revision>27</cp:revision>
  <cp:lastPrinted>2016-02-10T10:29:29Z</cp:lastPrinted>
  <dcterms:created xsi:type="dcterms:W3CDTF">2016-01-28T09:18:43Z</dcterms:created>
  <dcterms:modified xsi:type="dcterms:W3CDTF">2016-02-12T07:09:13Z</dcterms:modified>
</cp:coreProperties>
</file>