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57F4C7D2-9853-43DA-AF4C-0F4EEDA7BD26}">
          <p14:sldIdLst>
            <p14:sldId id="256"/>
            <p14:sldId id="259"/>
            <p14:sldId id="260"/>
            <p14:sldId id="257"/>
            <p14:sldId id="258"/>
            <p14:sldId id="261"/>
            <p14:sldId id="262"/>
            <p14:sldId id="263"/>
            <p14:sldId id="264"/>
            <p14:sldId id="266"/>
            <p14:sldId id="265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6" autoAdjust="0"/>
    <p:restoredTop sz="94674"/>
  </p:normalViewPr>
  <p:slideViewPr>
    <p:cSldViewPr>
      <p:cViewPr>
        <p:scale>
          <a:sx n="120" d="100"/>
          <a:sy n="120" d="100"/>
        </p:scale>
        <p:origin x="888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DDACE-D538-BB4D-934A-98539D8140E8}" type="datetimeFigureOut">
              <a:rPr lang="it-IT" smtClean="0"/>
              <a:t>12/02/16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07E3C-21A2-A24F-998E-244057222DC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26739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A0FCA-47E2-4600-89E7-67AFBD5476EC}" type="datetimeFigureOut">
              <a:rPr lang="it-IT" smtClean="0"/>
              <a:t>12/02/16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36E9A-0F4A-473E-A215-330E1C9F80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47858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In tal modo molte informazioni saranno on line e </a:t>
            </a:r>
            <a:r>
              <a:rPr lang="it-IT" dirty="0" err="1" smtClean="0"/>
              <a:t>cmq</a:t>
            </a:r>
            <a:r>
              <a:rPr lang="it-IT" dirty="0" smtClean="0"/>
              <a:t> subito reperibili:</a:t>
            </a:r>
            <a:r>
              <a:rPr lang="it-IT" baseline="0" dirty="0" smtClean="0"/>
              <a:t> Conviviali; Eventi; Bollettini; Progetti </a:t>
            </a:r>
            <a:r>
              <a:rPr lang="it-IT" baseline="0" dirty="0" err="1" smtClean="0"/>
              <a:t>ecc</a:t>
            </a:r>
            <a:r>
              <a:rPr lang="is-IS" baseline="0" dirty="0" smtClean="0"/>
              <a:t>….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Come è ben evidente nessun GRUPPO raggiunge</a:t>
            </a:r>
            <a:r>
              <a:rPr lang="it-IT" baseline="0" dirty="0" smtClean="0"/>
              <a:t> il 50%. </a:t>
            </a:r>
            <a:r>
              <a:rPr lang="it-IT" dirty="0" smtClean="0"/>
              <a:t>Gli AG che non sono d’accordo su questo piano di lavoro lo dicano ora.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Così si potranno risolvere per tempo eventuali inceppamenti del sistema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Capite subito che se non ci</a:t>
            </a:r>
            <a:r>
              <a:rPr lang="it-IT" baseline="0" dirty="0" smtClean="0"/>
              <a:t> sono dati non può esserci uno scambio di informazioni.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Questo</a:t>
            </a:r>
            <a:r>
              <a:rPr lang="it-IT" baseline="0" dirty="0" smtClean="0"/>
              <a:t> è un’opera di </a:t>
            </a:r>
            <a:r>
              <a:rPr lang="it-IT" baseline="0" dirty="0" err="1" smtClean="0"/>
              <a:t>Kumi</a:t>
            </a:r>
            <a:r>
              <a:rPr lang="it-IT" baseline="0" dirty="0" smtClean="0"/>
              <a:t> Yamashita. U</a:t>
            </a:r>
            <a:r>
              <a:rPr lang="it-IT" dirty="0" smtClean="0"/>
              <a:t>n insieme disordinato di</a:t>
            </a:r>
            <a:r>
              <a:rPr lang="it-IT" baseline="0" dirty="0" smtClean="0"/>
              <a:t> l</a:t>
            </a:r>
            <a:r>
              <a:rPr lang="it-IT" dirty="0" smtClean="0"/>
              <a:t>ettere e numeri che sembrano non avere un significato; ma se noi sapremo illuminarli con la giusta luce questi, nel loro insieme, proietteranno un’ombra di un oggetto reale.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3F9F-1DCD-4AC0-9A28-EC2FC46AF805}" type="datetime1">
              <a:rPr lang="it-IT" smtClean="0"/>
              <a:t>12/02/16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88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6D2E-7B10-49DA-A8F8-6F9D4FD840B2}" type="datetime1">
              <a:rPr lang="it-IT" smtClean="0"/>
              <a:t>12/02/16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21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93D2-383A-4CDB-B7BE-FFE5B5E874F5}" type="datetime1">
              <a:rPr lang="it-IT" smtClean="0"/>
              <a:t>12/02/16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42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D7ED-2F69-4F9E-8103-3E6FA53F468B}" type="datetime1">
              <a:rPr lang="it-IT" smtClean="0"/>
              <a:t>12/02/16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57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1D8-C742-4342-AC32-68A1485C7418}" type="datetime1">
              <a:rPr lang="it-IT" smtClean="0"/>
              <a:t>12/02/16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10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168F-2D34-4D5C-B050-68C5FAFB2897}" type="datetime1">
              <a:rPr lang="it-IT" smtClean="0"/>
              <a:t>12/02/16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22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6321-CC91-46C7-B7B1-268B83BC77DD}" type="datetime1">
              <a:rPr lang="it-IT" smtClean="0"/>
              <a:t>12/02/16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381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5F6A-7423-4F49-8BFF-5CA1C06D51F5}" type="datetime1">
              <a:rPr lang="it-IT" smtClean="0"/>
              <a:t>12/02/16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55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24F3-BD05-4CC1-910F-B534FA296C08}" type="datetime1">
              <a:rPr lang="it-IT" smtClean="0"/>
              <a:t>12/02/16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73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FDC9-7810-478E-9559-14A44F3F3CFE}" type="datetime1">
              <a:rPr lang="it-IT" smtClean="0"/>
              <a:t>12/02/16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44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B481-1043-46A3-B29F-5AF94C75176C}" type="datetime1">
              <a:rPr lang="it-IT" smtClean="0"/>
              <a:t>12/02/16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78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4A10-B304-4EAF-A6B8-1C6838E9667E}" type="datetime1">
              <a:rPr lang="it-IT" smtClean="0"/>
              <a:t>12/02/16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804E6-8879-40B6-AD39-E72B6A0780B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15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7" Type="http://schemas.openxmlformats.org/officeDocument/2006/relationships/image" Target="../media/image8.emf"/><Relationship Id="rId8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  <a:ln>
            <a:noFill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pPr/>
              <a:t>1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6358" cy="939373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1988840"/>
            <a:ext cx="9179556" cy="20162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S.I.S.D – Seminario di Formazione Squadra Distrettuale</a:t>
            </a:r>
            <a:endParaRPr lang="it-IT" sz="2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16990" y="4005064"/>
            <a:ext cx="75829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latin typeface="Frutiger55Roman" panose="020B0500000000000000" pitchFamily="34" charset="0"/>
            </a:endParaRPr>
          </a:p>
          <a:p>
            <a:r>
              <a:rPr lang="it-IT" dirty="0" smtClean="0">
                <a:latin typeface="Frutiger55Roman" panose="020B0500000000000000" pitchFamily="34" charset="0"/>
              </a:rPr>
              <a:t>Antenna Europea del Romanico, San Tomè – Bergamo </a:t>
            </a:r>
          </a:p>
          <a:p>
            <a:r>
              <a:rPr lang="it-IT" dirty="0" smtClean="0">
                <a:latin typeface="Frutiger55Roman" panose="020B0500000000000000" pitchFamily="34" charset="0"/>
              </a:rPr>
              <a:t>Sabato, 13 febbraio 2016 </a:t>
            </a:r>
          </a:p>
          <a:p>
            <a:r>
              <a:rPr lang="it-IT" sz="2400" b="1" dirty="0" smtClean="0">
                <a:solidFill>
                  <a:schemeClr val="tx2">
                    <a:lumMod val="50000"/>
                  </a:schemeClr>
                </a:solidFill>
                <a:latin typeface="Frutiger55Roman" panose="020B0500000000000000" pitchFamily="34" charset="0"/>
                <a:cs typeface="Microsoft Sans Serif" panose="020B0604020202020204" pitchFamily="34" charset="0"/>
              </a:rPr>
              <a:t>Edoardo GERBELLI</a:t>
            </a:r>
            <a:endParaRPr lang="it-IT" sz="2400" b="1" dirty="0">
              <a:solidFill>
                <a:schemeClr val="tx2">
                  <a:lumMod val="50000"/>
                </a:schemeClr>
              </a:solidFill>
              <a:latin typeface="Frutiger55Roman" panose="020B0500000000000000" pitchFamily="34" charset="0"/>
              <a:cs typeface="Microsoft Sans Serif" panose="020B0604020202020204" pitchFamily="34" charset="0"/>
            </a:endParaRPr>
          </a:p>
          <a:p>
            <a:r>
              <a:rPr lang="it-IT" dirty="0" smtClean="0">
                <a:latin typeface="Frutiger55Roman" panose="020B0500000000000000" pitchFamily="34" charset="0"/>
              </a:rPr>
              <a:t>Segretario Distrettuale e</a:t>
            </a:r>
          </a:p>
          <a:p>
            <a:r>
              <a:rPr lang="it-IT" dirty="0" smtClean="0">
                <a:latin typeface="Frutiger55Roman" panose="020B0500000000000000" pitchFamily="34" charset="0"/>
              </a:rPr>
              <a:t>Presidente Commissione Distrettuale</a:t>
            </a:r>
          </a:p>
          <a:p>
            <a:r>
              <a:rPr lang="it-IT" dirty="0" smtClean="0">
                <a:latin typeface="Frutiger55Roman" panose="020B0500000000000000" pitchFamily="34" charset="0"/>
              </a:rPr>
              <a:t>Amministrazione</a:t>
            </a:r>
          </a:p>
          <a:p>
            <a:endParaRPr lang="it-IT" dirty="0">
              <a:latin typeface="Frutiger55Roman" panose="020B0500000000000000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2746116" cy="205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24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10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303040" y="905232"/>
            <a:ext cx="65379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TOOL ONLINE</a:t>
            </a:r>
          </a:p>
          <a:p>
            <a:pPr algn="ctr"/>
            <a:r>
              <a:rPr lang="it-IT" sz="32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E’ costituito dalle seguenti sezioni:</a:t>
            </a:r>
          </a:p>
          <a:p>
            <a:pPr algn="ctr"/>
            <a:r>
              <a:rPr lang="it-IT" b="1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Rotary Club Central</a:t>
            </a:r>
          </a:p>
          <a:p>
            <a:pPr algn="ctr"/>
            <a:r>
              <a:rPr lang="it-IT" b="1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Brand Center</a:t>
            </a:r>
          </a:p>
          <a:p>
            <a:pPr algn="ctr"/>
            <a:r>
              <a:rPr lang="it-IT" b="1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Rotary Showcase</a:t>
            </a:r>
          </a:p>
          <a:p>
            <a:pPr algn="ctr"/>
            <a:r>
              <a:rPr lang="it-IT" b="1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Rotary </a:t>
            </a:r>
            <a:r>
              <a:rPr lang="it-IT" b="1" dirty="0" err="1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Ideas</a:t>
            </a:r>
            <a:endParaRPr lang="it-IT" b="1" dirty="0" smtClean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ctr"/>
            <a:r>
              <a:rPr lang="it-IT" b="1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Centro Formazione</a:t>
            </a:r>
          </a:p>
          <a:p>
            <a:pPr algn="ctr"/>
            <a:r>
              <a:rPr lang="it-IT" sz="4000" dirty="0" smtClean="0"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I Club devono adottare il </a:t>
            </a:r>
            <a:r>
              <a:rPr lang="it-IT" sz="4000" dirty="0" err="1" smtClean="0"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Tool</a:t>
            </a:r>
            <a:r>
              <a:rPr lang="it-IT" sz="4000" dirty="0" smtClean="0"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 Online</a:t>
            </a:r>
          </a:p>
          <a:p>
            <a:pPr algn="ctr"/>
            <a:r>
              <a:rPr lang="it-IT" sz="4000" dirty="0" smtClean="0"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ed inserire i loro 10 obiettivi in Rotary Club Central</a:t>
            </a:r>
            <a:endParaRPr lang="it-IT" sz="4000" dirty="0">
              <a:solidFill>
                <a:srgbClr val="FF0000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2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11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246685" y="1843951"/>
            <a:ext cx="66506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Ulteriore obiettivo sarà quello di collegare il DB a:</a:t>
            </a:r>
          </a:p>
          <a:p>
            <a:pPr algn="ctr"/>
            <a:endParaRPr lang="it-IT" sz="4000" dirty="0" smtClean="0">
              <a:latin typeface="Georgia" charset="0"/>
              <a:ea typeface="Georgia" charset="0"/>
              <a:cs typeface="Georgia" charset="0"/>
            </a:endParaRPr>
          </a:p>
          <a:p>
            <a:pPr marL="681750" indent="-285750" algn="ctr">
              <a:buFont typeface="Wingdings" charset="2"/>
              <a:buChar char="v"/>
            </a:pPr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Sito WEB</a:t>
            </a:r>
          </a:p>
          <a:p>
            <a:pPr marL="681750" indent="-285750" algn="ctr">
              <a:buFont typeface="Wingdings" charset="2"/>
              <a:buChar char="v"/>
            </a:pPr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Ai Social </a:t>
            </a:r>
            <a:r>
              <a:rPr lang="it-IT" sz="4000" dirty="0">
                <a:solidFill>
                  <a:schemeClr val="accent1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N</a:t>
            </a:r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etwork</a:t>
            </a:r>
          </a:p>
          <a:p>
            <a:pPr marL="681750" indent="-285750" algn="ctr">
              <a:buFont typeface="Wingdings" charset="2"/>
              <a:buChar char="v"/>
            </a:pPr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Alla NEWSLETTER</a:t>
            </a:r>
            <a:endParaRPr lang="it-IT" sz="4000" dirty="0">
              <a:solidFill>
                <a:schemeClr val="accent1">
                  <a:lumMod val="75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1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12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  <p:grpSp>
        <p:nvGrpSpPr>
          <p:cNvPr id="19" name="Gruppo 18"/>
          <p:cNvGrpSpPr/>
          <p:nvPr/>
        </p:nvGrpSpPr>
        <p:grpSpPr>
          <a:xfrm>
            <a:off x="785739" y="1340768"/>
            <a:ext cx="7644530" cy="4532631"/>
            <a:chOff x="984028" y="1611470"/>
            <a:chExt cx="7644530" cy="4532631"/>
          </a:xfrm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4028" y="1628800"/>
              <a:ext cx="3756851" cy="2216646"/>
            </a:xfrm>
            <a:prstGeom prst="rect">
              <a:avLst/>
            </a:prstGeom>
          </p:spPr>
        </p:pic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84028" y="3920567"/>
              <a:ext cx="3756851" cy="2216646"/>
            </a:xfrm>
            <a:prstGeom prst="rect">
              <a:avLst/>
            </a:prstGeom>
          </p:spPr>
        </p:pic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860031" y="1611470"/>
              <a:ext cx="3768527" cy="2233975"/>
            </a:xfrm>
            <a:prstGeom prst="rect">
              <a:avLst/>
            </a:prstGeom>
          </p:spPr>
        </p:pic>
        <p:pic>
          <p:nvPicPr>
            <p:cNvPr id="18" name="Immagine 1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60031" y="3920566"/>
              <a:ext cx="3768527" cy="22235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34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2</a:t>
            </a:fld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19572" y="2151728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La corretta gestione amministrativa del Distretto passa attraverso una gestione efficace dei dati sensibili che qualificano i Club</a:t>
            </a:r>
            <a:endParaRPr lang="it-IT" sz="4000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6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3</a:t>
            </a:fld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187624" y="1997839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Esiste un programma finalizzato per tale scopo</a:t>
            </a:r>
          </a:p>
          <a:p>
            <a:pPr algn="ctr"/>
            <a:r>
              <a:rPr lang="it-IT" sz="6000" dirty="0" err="1" smtClean="0">
                <a:latin typeface="Georgia" charset="0"/>
                <a:ea typeface="Georgia" charset="0"/>
                <a:cs typeface="Georgia" charset="0"/>
              </a:rPr>
              <a:t>GeRo</a:t>
            </a:r>
            <a:endParaRPr lang="it-IT" sz="6000" dirty="0" smtClean="0">
              <a:latin typeface="Georgia" charset="0"/>
              <a:ea typeface="Georgia" charset="0"/>
              <a:cs typeface="Georgia" charset="0"/>
            </a:endParaRPr>
          </a:p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(Gestione Rotary)</a:t>
            </a:r>
            <a:endParaRPr lang="it-IT" sz="4000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4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1322287"/>
            <a:ext cx="698500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14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5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816424" cy="365125"/>
          </a:xfrm>
        </p:spPr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377055" y="2151728"/>
            <a:ext cx="638989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Così pure è</a:t>
            </a:r>
          </a:p>
          <a:p>
            <a:pPr algn="ctr"/>
            <a:r>
              <a:rPr lang="it-IT" sz="6000" dirty="0" err="1" smtClean="0">
                <a:latin typeface="Georgia" charset="0"/>
                <a:ea typeface="Georgia" charset="0"/>
                <a:cs typeface="Georgia" charset="0"/>
              </a:rPr>
              <a:t>GeRo</a:t>
            </a:r>
            <a:endParaRPr lang="it-IT" sz="6000" dirty="0" smtClean="0">
              <a:latin typeface="Georgia" charset="0"/>
              <a:ea typeface="Georgia" charset="0"/>
              <a:cs typeface="Georgia" charset="0"/>
            </a:endParaRPr>
          </a:p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Un Data Base che proietta</a:t>
            </a:r>
          </a:p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lo stato del nostro Distretto</a:t>
            </a:r>
            <a:endParaRPr lang="it-IT" sz="4000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8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6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340768" y="1843951"/>
            <a:ext cx="64624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Questo DB nato nel Distretto 2040 è ora in parte assorbito nel più ampio e completo DB del Rotary International:</a:t>
            </a:r>
          </a:p>
          <a:p>
            <a:pPr algn="ctr"/>
            <a:r>
              <a:rPr lang="it-IT" sz="4000" b="1" dirty="0" err="1" smtClean="0">
                <a:latin typeface="Georgia" charset="0"/>
                <a:ea typeface="Georgia" charset="0"/>
                <a:cs typeface="Georgia" charset="0"/>
              </a:rPr>
              <a:t>MyRotary</a:t>
            </a:r>
            <a:endParaRPr lang="it-IT" sz="4000" b="1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9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7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67544" y="2151728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Per un certo tempo ancora questi due DB funzioneranno parallelamente.</a:t>
            </a:r>
          </a:p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In futuro</a:t>
            </a:r>
          </a:p>
          <a:p>
            <a:pPr algn="ctr"/>
            <a:r>
              <a:rPr lang="it-IT" sz="4000" dirty="0" err="1" smtClean="0">
                <a:solidFill>
                  <a:schemeClr val="tx2"/>
                </a:solidFill>
                <a:latin typeface="Georgia" charset="0"/>
                <a:ea typeface="Georgia" charset="0"/>
                <a:cs typeface="Georgia" charset="0"/>
              </a:rPr>
              <a:t>GeRo</a:t>
            </a:r>
            <a:r>
              <a:rPr lang="it-IT" sz="4000" dirty="0" smtClean="0">
                <a:solidFill>
                  <a:schemeClr val="tx2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-&gt; </a:t>
            </a:r>
            <a:r>
              <a:rPr lang="it-IT" sz="4000" dirty="0" err="1" smtClean="0"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MyRotary</a:t>
            </a:r>
            <a:endParaRPr lang="it-IT" sz="4000" dirty="0">
              <a:solidFill>
                <a:srgbClr val="FF0000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7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8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246685" y="1536174"/>
            <a:ext cx="66506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Tutta l’attività gestionale ed amministrativa dei Club dovrà essere trasferita su</a:t>
            </a:r>
          </a:p>
          <a:p>
            <a:pPr algn="ctr"/>
            <a:r>
              <a:rPr lang="it-IT" sz="4000" b="1" dirty="0" err="1" smtClean="0">
                <a:latin typeface="Georgia" charset="0"/>
                <a:ea typeface="Georgia" charset="0"/>
                <a:cs typeface="Georgia" charset="0"/>
              </a:rPr>
              <a:t>GeRo</a:t>
            </a:r>
            <a:endParaRPr lang="it-IT" sz="4000" b="1" dirty="0">
              <a:latin typeface="Georgia" charset="0"/>
              <a:ea typeface="Georgia" charset="0"/>
              <a:cs typeface="Georgia" charset="0"/>
            </a:endParaRPr>
          </a:p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e</a:t>
            </a:r>
            <a:endParaRPr lang="it-IT" sz="4000" dirty="0">
              <a:latin typeface="Georgia" charset="0"/>
              <a:ea typeface="Georgia" charset="0"/>
              <a:cs typeface="Georgia" charset="0"/>
            </a:endParaRPr>
          </a:p>
          <a:p>
            <a:pPr algn="ctr"/>
            <a:r>
              <a:rPr lang="it-IT" sz="4000" b="1" dirty="0" err="1" smtClean="0">
                <a:latin typeface="Georgia" charset="0"/>
                <a:ea typeface="Georgia" charset="0"/>
                <a:cs typeface="Georgia" charset="0"/>
              </a:rPr>
              <a:t>MyRotary</a:t>
            </a:r>
            <a:endParaRPr lang="it-IT" sz="4000" b="1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2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9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37457" y="1228398"/>
            <a:ext cx="846908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Questo è uno degli obiettivi che il Presidente Internazionale</a:t>
            </a:r>
          </a:p>
          <a:p>
            <a:pPr algn="ctr"/>
            <a:r>
              <a:rPr lang="it-IT" sz="4000" dirty="0" smtClean="0">
                <a:solidFill>
                  <a:schemeClr val="tx2"/>
                </a:solidFill>
                <a:latin typeface="Georgia" charset="0"/>
                <a:ea typeface="Georgia" charset="0"/>
                <a:cs typeface="Georgia" charset="0"/>
              </a:rPr>
              <a:t>JOHN GERM</a:t>
            </a:r>
          </a:p>
          <a:p>
            <a:pPr algn="ctr"/>
            <a:r>
              <a:rPr lang="it-IT" sz="4000" dirty="0">
                <a:latin typeface="Georgia" charset="0"/>
                <a:ea typeface="Georgia" charset="0"/>
                <a:cs typeface="Georgia" charset="0"/>
              </a:rPr>
              <a:t>e</a:t>
            </a:r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d il Governatore del Distretto 2042 </a:t>
            </a:r>
            <a:r>
              <a:rPr lang="it-IT" sz="4000" dirty="0" smtClean="0">
                <a:solidFill>
                  <a:schemeClr val="tx2"/>
                </a:solidFill>
                <a:latin typeface="Georgia" charset="0"/>
                <a:ea typeface="Georgia" charset="0"/>
                <a:cs typeface="Georgia" charset="0"/>
              </a:rPr>
              <a:t>PIETRO GIANNINI</a:t>
            </a:r>
          </a:p>
          <a:p>
            <a:pPr algn="ctr"/>
            <a:r>
              <a:rPr lang="it-IT" sz="4000" dirty="0" smtClean="0">
                <a:latin typeface="Georgia" charset="0"/>
                <a:ea typeface="Georgia" charset="0"/>
                <a:cs typeface="Georgia" charset="0"/>
              </a:rPr>
              <a:t>si sono posti per l’ottenimento dell’attestato distrettuale</a:t>
            </a:r>
            <a:endParaRPr lang="it-IT" sz="4000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64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Mesh</Template>
  <TotalTime>377</TotalTime>
  <Words>423</Words>
  <Application>Microsoft Macintosh PowerPoint</Application>
  <PresentationFormat>Presentazione su schermo (4:3)</PresentationFormat>
  <Paragraphs>83</Paragraphs>
  <Slides>12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Calibri</vt:lpstr>
      <vt:lpstr>Frutiger55Roman</vt:lpstr>
      <vt:lpstr>Georgia</vt:lpstr>
      <vt:lpstr>Microsoft Sans Serif</vt:lpstr>
      <vt:lpstr>Wingdings</vt:lpstr>
      <vt:lpstr>Arial</vt:lpstr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</dc:creator>
  <cp:lastModifiedBy>Edoardo GERBELLI</cp:lastModifiedBy>
  <cp:revision>27</cp:revision>
  <cp:lastPrinted>2016-02-10T10:29:29Z</cp:lastPrinted>
  <dcterms:created xsi:type="dcterms:W3CDTF">2016-01-28T09:18:43Z</dcterms:created>
  <dcterms:modified xsi:type="dcterms:W3CDTF">2016-02-12T07:09:13Z</dcterms:modified>
</cp:coreProperties>
</file>