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57F4C7D2-9853-43DA-AF4C-0F4EEDA7BD26}">
          <p14:sldIdLst>
            <p14:sldId id="256"/>
            <p14:sldId id="259"/>
            <p14:sldId id="260"/>
            <p14:sldId id="257"/>
            <p14:sldId id="258"/>
            <p14:sldId id="261"/>
            <p14:sldId id="262"/>
            <p14:sldId id="263"/>
            <p14:sldId id="264"/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94674"/>
  </p:normalViewPr>
  <p:slideViewPr>
    <p:cSldViewPr>
      <p:cViewPr>
        <p:scale>
          <a:sx n="120" d="100"/>
          <a:sy n="120" d="100"/>
        </p:scale>
        <p:origin x="888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DACE-D538-BB4D-934A-98539D8140E8}" type="datetimeFigureOut">
              <a:rPr lang="it-IT" smtClean="0"/>
              <a:t>11/02/16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7E3C-21A2-A24F-998E-244057222D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2673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A0FCA-47E2-4600-89E7-67AFBD5476EC}" type="datetimeFigureOut">
              <a:rPr lang="it-IT" smtClean="0"/>
              <a:t>11/02/16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6E9A-0F4A-473E-A215-330E1C9F806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4785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tal modo molte informazioni saranno on line e </a:t>
            </a:r>
            <a:r>
              <a:rPr lang="it-IT" dirty="0" err="1" smtClean="0"/>
              <a:t>cmq</a:t>
            </a:r>
            <a:r>
              <a:rPr lang="it-IT" dirty="0" smtClean="0"/>
              <a:t> subito reperibili:</a:t>
            </a:r>
            <a:r>
              <a:rPr lang="it-IT" baseline="0" dirty="0" smtClean="0"/>
              <a:t> Conviviali; Eventi; Bollettini; Progetti </a:t>
            </a:r>
            <a:r>
              <a:rPr lang="it-IT" baseline="0" dirty="0" err="1" smtClean="0"/>
              <a:t>ecc</a:t>
            </a:r>
            <a:r>
              <a:rPr lang="is-IS" baseline="0" dirty="0" smtClean="0"/>
              <a:t>….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Come è ben evidente nessun GRUPPO raggiunge</a:t>
            </a:r>
            <a:r>
              <a:rPr lang="it-IT" baseline="0" dirty="0" smtClean="0"/>
              <a:t> il 50%. </a:t>
            </a:r>
            <a:r>
              <a:rPr lang="it-IT" dirty="0" smtClean="0"/>
              <a:t>Gli AG che non sono d’accordo su questo piano di lavoro lo dicano ora.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Così si potranno risolvere per tempo eventuali inceppamenti del sistema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Capite subito che se non ci</a:t>
            </a:r>
            <a:r>
              <a:rPr lang="it-IT" baseline="0" dirty="0" smtClean="0"/>
              <a:t> sono dati non può esserci uno scambio di informazioni.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Questo</a:t>
            </a:r>
            <a:r>
              <a:rPr lang="it-IT" baseline="0" dirty="0" smtClean="0"/>
              <a:t> è un’opera di </a:t>
            </a:r>
            <a:r>
              <a:rPr lang="it-IT" baseline="0" dirty="0" err="1" smtClean="0"/>
              <a:t>Kumi</a:t>
            </a:r>
            <a:r>
              <a:rPr lang="it-IT" baseline="0" dirty="0" smtClean="0"/>
              <a:t> Yamashita. U</a:t>
            </a:r>
            <a:r>
              <a:rPr lang="it-IT" dirty="0" smtClean="0"/>
              <a:t>n insieme disordinato di</a:t>
            </a:r>
            <a:r>
              <a:rPr lang="it-IT" baseline="0" dirty="0" smtClean="0"/>
              <a:t> l</a:t>
            </a:r>
            <a:r>
              <a:rPr lang="it-IT" dirty="0" smtClean="0"/>
              <a:t>ettere e numeri che sembrano non avere un significato; ma se noi sapremo illuminarli con la giusta luce questi, nel loro insieme, proietteranno un’ombra di un oggetto reale.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3F9F-1DCD-4AC0-9A28-EC2FC46AF805}" type="datetime1">
              <a:rPr lang="it-IT" smtClean="0"/>
              <a:t>11/02/16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88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D2E-7B10-49DA-A8F8-6F9D4FD840B2}" type="datetime1">
              <a:rPr lang="it-IT" smtClean="0"/>
              <a:t>11/02/16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2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93D2-383A-4CDB-B7BE-FFE5B5E874F5}" type="datetime1">
              <a:rPr lang="it-IT" smtClean="0"/>
              <a:t>11/02/16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4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7ED-2F69-4F9E-8103-3E6FA53F468B}" type="datetime1">
              <a:rPr lang="it-IT" smtClean="0"/>
              <a:t>11/02/16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5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21D8-C742-4342-AC32-68A1485C7418}" type="datetime1">
              <a:rPr lang="it-IT" smtClean="0"/>
              <a:t>11/02/16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1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68F-2D34-4D5C-B050-68C5FAFB2897}" type="datetime1">
              <a:rPr lang="it-IT" smtClean="0"/>
              <a:t>11/02/16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2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6321-CC91-46C7-B7B1-268B83BC77DD}" type="datetime1">
              <a:rPr lang="it-IT" smtClean="0"/>
              <a:t>11/02/16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1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5F6A-7423-4F49-8BFF-5CA1C06D51F5}" type="datetime1">
              <a:rPr lang="it-IT" smtClean="0"/>
              <a:t>11/02/16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55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4F3-BD05-4CC1-910F-B534FA296C08}" type="datetime1">
              <a:rPr lang="it-IT" smtClean="0"/>
              <a:t>11/02/16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73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FDC9-7810-478E-9559-14A44F3F3CFE}" type="datetime1">
              <a:rPr lang="it-IT" smtClean="0"/>
              <a:t>11/02/16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B481-1043-46A3-B29F-5AF94C75176C}" type="datetime1">
              <a:rPr lang="it-IT" smtClean="0"/>
              <a:t>11/02/16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78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4A10-B304-4EAF-A6B8-1C6838E9667E}" type="datetime1">
              <a:rPr lang="it-IT" smtClean="0"/>
              <a:t>11/02/16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04E6-8879-40B6-AD39-E72B6A0780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1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package" Target="../embeddings/Foglio_di_lavoro_di_Microsoft_Excel4.xlsx"/><Relationship Id="rId13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jpg"/><Relationship Id="rId5" Type="http://schemas.openxmlformats.org/officeDocument/2006/relationships/image" Target="../media/image4.png"/><Relationship Id="rId6" Type="http://schemas.openxmlformats.org/officeDocument/2006/relationships/package" Target="../embeddings/Foglio_di_lavoro_di_Microsoft_Excel1.xlsx"/><Relationship Id="rId7" Type="http://schemas.openxmlformats.org/officeDocument/2006/relationships/image" Target="../media/image6.emf"/><Relationship Id="rId8" Type="http://schemas.openxmlformats.org/officeDocument/2006/relationships/package" Target="../embeddings/Foglio_di_lavoro_di_Microsoft_Excel2.xlsx"/><Relationship Id="rId9" Type="http://schemas.openxmlformats.org/officeDocument/2006/relationships/image" Target="../media/image7.emf"/><Relationship Id="rId10" Type="http://schemas.openxmlformats.org/officeDocument/2006/relationships/package" Target="../embeddings/Foglio_di_lavoro_di_Microsoft_Excel3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  <a:ln>
            <a:noFill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6358" cy="93937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1988840"/>
            <a:ext cx="9179556" cy="2016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S.I.S.D – Seminario di Formazione Squadra Distrettuale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6990" y="4005064"/>
            <a:ext cx="75829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latin typeface="Frutiger55Roman" panose="020B0500000000000000" pitchFamily="34" charset="0"/>
            </a:endParaRPr>
          </a:p>
          <a:p>
            <a:r>
              <a:rPr lang="it-IT" dirty="0" smtClean="0">
                <a:latin typeface="Frutiger55Roman" panose="020B0500000000000000" pitchFamily="34" charset="0"/>
              </a:rPr>
              <a:t>Antenna Europea del Romanico, San Tomè – Bergamo </a:t>
            </a:r>
          </a:p>
          <a:p>
            <a:r>
              <a:rPr lang="it-IT" dirty="0" smtClean="0">
                <a:latin typeface="Frutiger55Roman" panose="020B0500000000000000" pitchFamily="34" charset="0"/>
              </a:rPr>
              <a:t>Sabato, 13 febbraio 2016 </a:t>
            </a:r>
          </a:p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Frutiger55Roman" panose="020B0500000000000000" pitchFamily="34" charset="0"/>
                <a:cs typeface="Microsoft Sans Serif" panose="020B0604020202020204" pitchFamily="34" charset="0"/>
              </a:rPr>
              <a:t>Edoardo GERBELLI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Frutiger55Roman" panose="020B0500000000000000" pitchFamily="34" charset="0"/>
              <a:cs typeface="Microsoft Sans Serif" panose="020B0604020202020204" pitchFamily="34" charset="0"/>
            </a:endParaRPr>
          </a:p>
          <a:p>
            <a:r>
              <a:rPr lang="it-IT" dirty="0" smtClean="0">
                <a:latin typeface="Frutiger55Roman" panose="020B0500000000000000" pitchFamily="34" charset="0"/>
              </a:rPr>
              <a:t>Segretario Distrettuale e</a:t>
            </a:r>
          </a:p>
          <a:p>
            <a:r>
              <a:rPr lang="it-IT" dirty="0" smtClean="0">
                <a:latin typeface="Frutiger55Roman" panose="020B0500000000000000" pitchFamily="34" charset="0"/>
              </a:rPr>
              <a:t>Presidente Commissione Distrettuale</a:t>
            </a:r>
          </a:p>
          <a:p>
            <a:r>
              <a:rPr lang="it-IT" dirty="0" smtClean="0">
                <a:latin typeface="Frutiger55Roman" panose="020B0500000000000000" pitchFamily="34" charset="0"/>
              </a:rPr>
              <a:t>Amministrazione</a:t>
            </a:r>
          </a:p>
          <a:p>
            <a:endParaRPr lang="it-IT" dirty="0">
              <a:latin typeface="Frutiger55Roman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2746116" cy="20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303040" y="905232"/>
            <a:ext cx="6537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TOOL ONLINE</a:t>
            </a:r>
          </a:p>
          <a:p>
            <a:pPr algn="ctr"/>
            <a:r>
              <a:rPr lang="it-IT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E’ costituito dalle seguenti sezioni: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Rotary Club Central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Brand Center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Rotary Showcase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Rotary </a:t>
            </a:r>
            <a:r>
              <a:rPr lang="it-IT" b="1" dirty="0" err="1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Ideas</a:t>
            </a:r>
            <a:endParaRPr lang="it-IT" b="1" dirty="0" smtClean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Centro Formazione</a:t>
            </a:r>
          </a:p>
          <a:p>
            <a:pPr algn="ctr"/>
            <a:r>
              <a:rPr lang="it-IT" sz="40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I Club devono adottare il </a:t>
            </a:r>
            <a:r>
              <a:rPr lang="it-IT" sz="4000" dirty="0" err="1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Tool</a:t>
            </a:r>
            <a:r>
              <a:rPr lang="it-IT" sz="40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 Online</a:t>
            </a:r>
          </a:p>
          <a:p>
            <a:pPr algn="ctr"/>
            <a:r>
              <a:rPr lang="it-IT" sz="40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ed inserire i loro 10 obiettivi in Rotary Club Central</a:t>
            </a:r>
            <a:endParaRPr lang="it-IT" sz="40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11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246685" y="1843951"/>
            <a:ext cx="66506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Ulteriore obiettivo sarà quello di collegare il DB a:</a:t>
            </a:r>
          </a:p>
          <a:p>
            <a:pPr algn="ctr"/>
            <a:endParaRPr lang="it-IT" sz="4000" dirty="0" smtClean="0">
              <a:latin typeface="Georgia" charset="0"/>
              <a:ea typeface="Georgia" charset="0"/>
              <a:cs typeface="Georgia" charset="0"/>
            </a:endParaRPr>
          </a:p>
          <a:p>
            <a:pPr marL="681750" indent="-285750" algn="ctr">
              <a:buFont typeface="Wingdings" charset="2"/>
              <a:buChar char="v"/>
            </a:pP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Sito WEB</a:t>
            </a:r>
          </a:p>
          <a:p>
            <a:pPr marL="681750" indent="-285750" algn="ctr">
              <a:buFont typeface="Wingdings" charset="2"/>
              <a:buChar char="v"/>
            </a:pP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Ai Social 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N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etwork</a:t>
            </a:r>
          </a:p>
          <a:p>
            <a:pPr marL="681750" indent="-285750" algn="ctr">
              <a:buFont typeface="Wingdings" charset="2"/>
              <a:buChar char="v"/>
            </a:pP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Alla NEWSLETTER</a:t>
            </a:r>
            <a:endParaRPr lang="it-IT" sz="4000" dirty="0">
              <a:solidFill>
                <a:schemeClr val="accent1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642392" y="1328599"/>
            <a:ext cx="7859216" cy="4688325"/>
            <a:chOff x="827584" y="1349337"/>
            <a:chExt cx="7859216" cy="4688325"/>
          </a:xfrm>
        </p:grpSpPr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12333"/>
                </p:ext>
              </p:extLst>
            </p:nvPr>
          </p:nvGraphicFramePr>
          <p:xfrm>
            <a:off x="834841" y="1349337"/>
            <a:ext cx="3864620" cy="2323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Foglio di lavoro" r:id="rId6" imgW="4584700" imgH="2755900" progId="Excel.Sheet.12">
                    <p:embed/>
                  </p:oleObj>
                </mc:Choice>
                <mc:Fallback>
                  <p:oleObj name="Foglio di lavoro" r:id="rId6" imgW="4584700" imgH="27559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34841" y="1349337"/>
                          <a:ext cx="3864620" cy="23230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851354"/>
                </p:ext>
              </p:extLst>
            </p:nvPr>
          </p:nvGraphicFramePr>
          <p:xfrm>
            <a:off x="4826226" y="1351769"/>
            <a:ext cx="3860574" cy="2320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Foglio di lavoro" r:id="rId8" imgW="4584700" imgH="2755900" progId="Excel.Sheet.12">
                    <p:embed/>
                  </p:oleObj>
                </mc:Choice>
                <mc:Fallback>
                  <p:oleObj name="Foglio di lavoro" r:id="rId8" imgW="4584700" imgH="27559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26226" y="1351769"/>
                          <a:ext cx="3860574" cy="23206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3659316"/>
                </p:ext>
              </p:extLst>
            </p:nvPr>
          </p:nvGraphicFramePr>
          <p:xfrm>
            <a:off x="827584" y="3720971"/>
            <a:ext cx="3871877" cy="2316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Foglio di lavoro" r:id="rId10" imgW="4584700" imgH="2743200" progId="Excel.Sheet.12">
                    <p:embed/>
                  </p:oleObj>
                </mc:Choice>
                <mc:Fallback>
                  <p:oleObj name="Foglio di lavoro" r:id="rId10" imgW="4584700" imgH="27432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27584" y="3720971"/>
                          <a:ext cx="3871877" cy="23166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161382"/>
                </p:ext>
              </p:extLst>
            </p:nvPr>
          </p:nvGraphicFramePr>
          <p:xfrm>
            <a:off x="4826226" y="3715179"/>
            <a:ext cx="3860574" cy="2309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Foglio di lavoro" r:id="rId12" imgW="4584700" imgH="2743200" progId="Excel.Sheet.12">
                    <p:embed/>
                  </p:oleObj>
                </mc:Choice>
                <mc:Fallback>
                  <p:oleObj name="Foglio di lavoro" r:id="rId12" imgW="4584700" imgH="27432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826226" y="3715179"/>
                          <a:ext cx="3860574" cy="23099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534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2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19572" y="2151728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La corretta gestione amministrativa del Distretto passa attraverso una gestione efficace dei dati sensibili che qualificano i Club</a:t>
            </a:r>
            <a:endParaRPr lang="it-IT" sz="4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3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87624" y="1997839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Esiste un programma finalizzato per tale scopo</a:t>
            </a:r>
          </a:p>
          <a:p>
            <a:pPr algn="ctr"/>
            <a:r>
              <a:rPr lang="it-IT" sz="6000" dirty="0" err="1" smtClean="0">
                <a:latin typeface="Georgia" charset="0"/>
                <a:ea typeface="Georgia" charset="0"/>
                <a:cs typeface="Georgia" charset="0"/>
              </a:rPr>
              <a:t>GeRo</a:t>
            </a:r>
            <a:endParaRPr lang="it-IT" sz="6000" dirty="0" smtClean="0"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(Gestione Rotary)</a:t>
            </a:r>
            <a:endParaRPr lang="it-IT" sz="4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322287"/>
            <a:ext cx="6985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816424" cy="365125"/>
          </a:xfrm>
        </p:spPr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77055" y="2151728"/>
            <a:ext cx="63898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Così pure è</a:t>
            </a:r>
          </a:p>
          <a:p>
            <a:pPr algn="ctr"/>
            <a:r>
              <a:rPr lang="it-IT" sz="6000" dirty="0" err="1" smtClean="0">
                <a:latin typeface="Georgia" charset="0"/>
                <a:ea typeface="Georgia" charset="0"/>
                <a:cs typeface="Georgia" charset="0"/>
              </a:rPr>
              <a:t>GeRo</a:t>
            </a:r>
            <a:endParaRPr lang="it-IT" sz="6000" dirty="0" smtClean="0"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Un Data Base che proietta</a:t>
            </a:r>
          </a:p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lo stato del nostro Distretto</a:t>
            </a:r>
            <a:endParaRPr lang="it-IT" sz="4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340768" y="1843951"/>
            <a:ext cx="6462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Questo DB nato nel Distretto 2040 è ora in parte assorbito nel più ampio e completo DB del Rotary International:</a:t>
            </a:r>
          </a:p>
          <a:p>
            <a:pPr algn="ctr"/>
            <a:r>
              <a:rPr lang="it-IT" sz="4000" b="1" dirty="0" err="1" smtClean="0">
                <a:latin typeface="Georgia" charset="0"/>
                <a:ea typeface="Georgia" charset="0"/>
                <a:cs typeface="Georgia" charset="0"/>
              </a:rPr>
              <a:t>MyRotary</a:t>
            </a:r>
            <a:endParaRPr lang="it-IT" sz="4000" b="1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67544" y="215172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Per un certo tempo ancora questi due DB funzioneranno parallelamente.</a:t>
            </a:r>
          </a:p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In futuro</a:t>
            </a:r>
          </a:p>
          <a:p>
            <a:pPr algn="ctr"/>
            <a:r>
              <a:rPr lang="it-IT" sz="4000" dirty="0" err="1" smtClean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GeRo</a:t>
            </a:r>
            <a:r>
              <a:rPr lang="it-IT" sz="4000" dirty="0" smtClean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-&gt; </a:t>
            </a:r>
            <a:r>
              <a:rPr lang="it-IT" sz="4000" dirty="0" err="1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MyRotary</a:t>
            </a:r>
            <a:endParaRPr lang="it-IT" sz="40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246685" y="1536174"/>
            <a:ext cx="66506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Tutta l’attività gestionale ed amministrativa dei Club dovrà essere trasferita su</a:t>
            </a:r>
          </a:p>
          <a:p>
            <a:pPr algn="ctr"/>
            <a:r>
              <a:rPr lang="it-IT" sz="4000" b="1" dirty="0" err="1" smtClean="0">
                <a:latin typeface="Georgia" charset="0"/>
                <a:ea typeface="Georgia" charset="0"/>
                <a:cs typeface="Georgia" charset="0"/>
              </a:rPr>
              <a:t>GeRo</a:t>
            </a:r>
            <a:endParaRPr lang="it-IT" sz="4000" b="1" dirty="0"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e</a:t>
            </a:r>
            <a:endParaRPr lang="it-IT" sz="4000" dirty="0"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it-IT" sz="4000" b="1" dirty="0" err="1" smtClean="0">
                <a:latin typeface="Georgia" charset="0"/>
                <a:ea typeface="Georgia" charset="0"/>
                <a:cs typeface="Georgia" charset="0"/>
              </a:rPr>
              <a:t>MyRotary</a:t>
            </a:r>
            <a:endParaRPr lang="it-IT" sz="4000" b="1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37457" y="1228398"/>
            <a:ext cx="84690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Questo è uno degli obiettivi che il Presidente Internazionale</a:t>
            </a:r>
          </a:p>
          <a:p>
            <a:pPr algn="ctr"/>
            <a:r>
              <a:rPr lang="it-IT" sz="4000" dirty="0" smtClean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JOHN GERM</a:t>
            </a:r>
          </a:p>
          <a:p>
            <a:pPr algn="ctr"/>
            <a:r>
              <a:rPr lang="it-IT" sz="4000" dirty="0">
                <a:latin typeface="Georgia" charset="0"/>
                <a:ea typeface="Georgia" charset="0"/>
                <a:cs typeface="Georgia" charset="0"/>
              </a:rPr>
              <a:t>e</a:t>
            </a:r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d il Governatore del Distretto 2042 </a:t>
            </a:r>
            <a:r>
              <a:rPr lang="it-IT" sz="4000" dirty="0" smtClean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PIETRO GIANNINI</a:t>
            </a:r>
          </a:p>
          <a:p>
            <a:pPr algn="ctr"/>
            <a:r>
              <a:rPr lang="it-IT" sz="4000" dirty="0" smtClean="0">
                <a:latin typeface="Georgia" charset="0"/>
                <a:ea typeface="Georgia" charset="0"/>
                <a:cs typeface="Georgia" charset="0"/>
              </a:rPr>
              <a:t>si sono posti per l’ottenimento dell’attestato distrettuale</a:t>
            </a:r>
            <a:endParaRPr lang="it-IT" sz="4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372</TotalTime>
  <Words>423</Words>
  <Application>Microsoft Macintosh PowerPoint</Application>
  <PresentationFormat>Presentazione su schermo (4:3)</PresentationFormat>
  <Paragraphs>83</Paragraphs>
  <Slides>12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Calibri</vt:lpstr>
      <vt:lpstr>Frutiger55Roman</vt:lpstr>
      <vt:lpstr>Georgia</vt:lpstr>
      <vt:lpstr>Microsoft Sans Serif</vt:lpstr>
      <vt:lpstr>Wingdings</vt:lpstr>
      <vt:lpstr>Arial</vt:lpstr>
      <vt:lpstr>Tema di Office</vt:lpstr>
      <vt:lpstr>Foglio di lavoro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Edoardo GERBELLI</cp:lastModifiedBy>
  <cp:revision>26</cp:revision>
  <cp:lastPrinted>2016-02-10T10:29:29Z</cp:lastPrinted>
  <dcterms:created xsi:type="dcterms:W3CDTF">2016-01-28T09:18:43Z</dcterms:created>
  <dcterms:modified xsi:type="dcterms:W3CDTF">2016-02-11T16:53:32Z</dcterms:modified>
</cp:coreProperties>
</file>