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98" r:id="rId2"/>
    <p:sldId id="404" r:id="rId3"/>
    <p:sldId id="412" r:id="rId4"/>
    <p:sldId id="421" r:id="rId5"/>
    <p:sldId id="416" r:id="rId6"/>
    <p:sldId id="417" r:id="rId7"/>
    <p:sldId id="418" r:id="rId8"/>
    <p:sldId id="419" r:id="rId9"/>
    <p:sldId id="420" r:id="rId10"/>
    <p:sldId id="422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817B"/>
    <a:srgbClr val="8EFFFF"/>
    <a:srgbClr val="E1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42B07-30EE-4BD0-8FFF-BDDAE3AD2F0A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D6923-66A6-4C2D-A28E-1738D2C8F7E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8781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6388-3A9F-49FE-A2A8-1A06E9A24B4A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F952-55A0-425D-B65F-56272BBBCB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6388-3A9F-49FE-A2A8-1A06E9A24B4A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F952-55A0-425D-B65F-56272BBBCB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6388-3A9F-49FE-A2A8-1A06E9A24B4A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F952-55A0-425D-B65F-56272BBBCB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6388-3A9F-49FE-A2A8-1A06E9A24B4A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F952-55A0-425D-B65F-56272BBBCB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6388-3A9F-49FE-A2A8-1A06E9A24B4A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F952-55A0-425D-B65F-56272BBBCB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6388-3A9F-49FE-A2A8-1A06E9A24B4A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F952-55A0-425D-B65F-56272BBBCB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6388-3A9F-49FE-A2A8-1A06E9A24B4A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F952-55A0-425D-B65F-56272BBBCB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6388-3A9F-49FE-A2A8-1A06E9A24B4A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F952-55A0-425D-B65F-56272BBBCB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6388-3A9F-49FE-A2A8-1A06E9A24B4A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F952-55A0-425D-B65F-56272BBBCB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6388-3A9F-49FE-A2A8-1A06E9A24B4A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F952-55A0-425D-B65F-56272BBBCB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6388-3A9F-49FE-A2A8-1A06E9A24B4A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F952-55A0-425D-B65F-56272BBBCB1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46388-3A9F-49FE-A2A8-1A06E9A24B4A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9F952-55A0-425D-B65F-56272BBBCB1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429001"/>
            <a:ext cx="7772400" cy="1080119"/>
          </a:xfrm>
        </p:spPr>
        <p:txBody>
          <a:bodyPr>
            <a:normAutofit/>
          </a:bodyPr>
          <a:lstStyle/>
          <a:p>
            <a:r>
              <a:rPr lang="it-IT" sz="3600" b="1" dirty="0">
                <a:latin typeface="Frutiger55Roman"/>
                <a:cs typeface="Microsoft Sans Serif" panose="020B0604020202020204" pitchFamily="34" charset="0"/>
              </a:rPr>
              <a:t>L’Associazione Distretto 2042</a:t>
            </a:r>
            <a:endParaRPr lang="it-IT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685800" y="4221089"/>
            <a:ext cx="7772400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rgbClr val="00B4E7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Sottotitolo 2"/>
          <p:cNvSpPr>
            <a:spLocks noGrp="1"/>
          </p:cNvSpPr>
          <p:nvPr>
            <p:ph type="subTitle" idx="1"/>
          </p:nvPr>
        </p:nvSpPr>
        <p:spPr>
          <a:xfrm>
            <a:off x="179512" y="4869160"/>
            <a:ext cx="5328592" cy="936104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it-IT" sz="1600" dirty="0" smtClean="0">
                <a:solidFill>
                  <a:schemeClr val="tx2">
                    <a:lumMod val="50000"/>
                  </a:schemeClr>
                </a:solidFill>
                <a:latin typeface="Frutiger55Roman"/>
                <a:cs typeface="Microsoft Sans Serif" panose="020B0604020202020204" pitchFamily="34" charset="0"/>
              </a:rPr>
              <a:t>Autori:</a:t>
            </a:r>
          </a:p>
          <a:p>
            <a:pPr algn="l">
              <a:spcBef>
                <a:spcPts val="0"/>
              </a:spcBef>
            </a:pPr>
            <a:r>
              <a:rPr lang="it-IT" sz="2400" b="1" dirty="0" smtClean="0">
                <a:solidFill>
                  <a:schemeClr val="tx2">
                    <a:lumMod val="50000"/>
                  </a:schemeClr>
                </a:solidFill>
                <a:latin typeface="Frutiger55Roman"/>
                <a:cs typeface="Microsoft Sans Serif" panose="020B0604020202020204" pitchFamily="34" charset="0"/>
              </a:rPr>
              <a:t>Giuseppe Del Bene</a:t>
            </a:r>
          </a:p>
          <a:p>
            <a:pPr algn="l">
              <a:spcBef>
                <a:spcPts val="0"/>
              </a:spcBef>
            </a:pPr>
            <a:r>
              <a:rPr lang="it-IT" sz="2400" b="1" dirty="0" smtClean="0">
                <a:solidFill>
                  <a:schemeClr val="tx2">
                    <a:lumMod val="50000"/>
                  </a:schemeClr>
                </a:solidFill>
                <a:latin typeface="Frutiger55Roman"/>
                <a:cs typeface="Microsoft Sans Serif" panose="020B0604020202020204" pitchFamily="34" charset="0"/>
              </a:rPr>
              <a:t>Carlo Giani</a:t>
            </a:r>
          </a:p>
          <a:p>
            <a:pPr algn="l">
              <a:spcBef>
                <a:spcPts val="0"/>
              </a:spcBef>
            </a:pPr>
            <a:r>
              <a:rPr lang="it-IT" sz="1600" dirty="0" smtClean="0">
                <a:solidFill>
                  <a:schemeClr val="tx2">
                    <a:lumMod val="50000"/>
                  </a:schemeClr>
                </a:solidFill>
                <a:latin typeface="Frutiger55Roman"/>
                <a:cs typeface="Microsoft Sans Serif" panose="020B0604020202020204" pitchFamily="34" charset="0"/>
              </a:rPr>
              <a:t>R.C. Varese Ceresio</a:t>
            </a:r>
            <a:endParaRPr lang="it-IT" sz="1600" dirty="0">
              <a:solidFill>
                <a:schemeClr val="tx2">
                  <a:lumMod val="50000"/>
                </a:schemeClr>
              </a:solidFill>
              <a:latin typeface="Frutiger55Roman"/>
              <a:cs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302840" y="260647"/>
            <a:ext cx="8445624" cy="5040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it-IT" sz="3200" b="1" dirty="0" smtClean="0">
                <a:latin typeface="Frutiger55Roman" panose="020B0500000000000000" pitchFamily="34" charset="0"/>
              </a:rPr>
              <a:t>Dubbi e punti aperti post congresso</a:t>
            </a:r>
            <a:endParaRPr lang="it-IT" sz="3200" b="1" dirty="0">
              <a:latin typeface="Frutiger55Roman" panose="020B0500000000000000" pitchFamily="34" charset="0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302840" y="980728"/>
            <a:ext cx="8229600" cy="453650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lnSpc>
                <a:spcPct val="12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Frutiger55Roman"/>
              </a:rPr>
              <a:t>L’adesione all’Associazione è «perenne»: no, l’adesione NON è temporanea, e il rapporto associativo può essere sciolto</a:t>
            </a:r>
          </a:p>
          <a:p>
            <a:pPr marL="457200" lvl="1" indent="-457200" algn="just">
              <a:lnSpc>
                <a:spcPct val="12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Frutiger55Roman"/>
              </a:rPr>
              <a:t>Perché il revisore esterno: garanzia di terzietà</a:t>
            </a:r>
          </a:p>
          <a:p>
            <a:pPr marL="457200" lvl="1" indent="-457200" algn="just">
              <a:lnSpc>
                <a:spcPct val="12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Frutiger55Roman"/>
              </a:rPr>
              <a:t>Modello funzionamento: in linea generale, l’associazione incamera i contributi per i singoli progetti</a:t>
            </a:r>
            <a:r>
              <a:rPr lang="it-IT" sz="2000" dirty="0">
                <a:latin typeface="Frutiger55Roman"/>
              </a:rPr>
              <a:t>, rilascia fattura dopo la </a:t>
            </a:r>
            <a:r>
              <a:rPr lang="it-IT" sz="2000" dirty="0" smtClean="0">
                <a:latin typeface="Frutiger55Roman"/>
              </a:rPr>
              <a:t>percezione </a:t>
            </a:r>
            <a:r>
              <a:rPr lang="it-IT" sz="2000" dirty="0">
                <a:latin typeface="Frutiger55Roman"/>
              </a:rPr>
              <a:t>del </a:t>
            </a:r>
            <a:r>
              <a:rPr lang="it-IT" sz="2000" dirty="0" smtClean="0">
                <a:latin typeface="Frutiger55Roman"/>
              </a:rPr>
              <a:t>contributo, e </a:t>
            </a:r>
            <a:r>
              <a:rPr lang="it-IT" sz="2000" dirty="0">
                <a:latin typeface="Frutiger55Roman"/>
              </a:rPr>
              <a:t>sostiene </a:t>
            </a:r>
            <a:r>
              <a:rPr lang="it-IT" sz="2000" dirty="0" smtClean="0">
                <a:latin typeface="Frutiger55Roman"/>
              </a:rPr>
              <a:t>i costi per la realizzazione</a:t>
            </a:r>
          </a:p>
          <a:p>
            <a:pPr marL="457200" lvl="1" indent="-457200" algn="just">
              <a:lnSpc>
                <a:spcPct val="12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Frutiger55Roman"/>
              </a:rPr>
              <a:t>Perché i soci non sono persone fisiche: per migliore gestione degli associati (sarebbero oltre 2.000, con inevitabili costi di segreteria)</a:t>
            </a:r>
          </a:p>
          <a:p>
            <a:pPr marL="457200" lvl="1" indent="-457200" algn="just">
              <a:lnSpc>
                <a:spcPct val="12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Frutiger55Roman"/>
              </a:rPr>
              <a:t> </a:t>
            </a:r>
          </a:p>
          <a:p>
            <a:pPr marL="0" lvl="1" indent="0" algn="just">
              <a:lnSpc>
                <a:spcPct val="124000"/>
              </a:lnSpc>
              <a:spcBef>
                <a:spcPts val="600"/>
              </a:spcBef>
              <a:buNone/>
            </a:pPr>
            <a:endParaRPr lang="it-IT" sz="2000" dirty="0">
              <a:latin typeface="Frutiger55Roman"/>
            </a:endParaRPr>
          </a:p>
        </p:txBody>
      </p:sp>
    </p:spTree>
    <p:extLst>
      <p:ext uri="{BB962C8B-B14F-4D97-AF65-F5344CB8AC3E}">
        <p14:creationId xmlns:p14="http://schemas.microsoft.com/office/powerpoint/2010/main" val="185368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83568" y="476671"/>
            <a:ext cx="8208912" cy="5040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3600" b="1" dirty="0" smtClean="0">
                <a:solidFill>
                  <a:schemeClr val="bg1"/>
                </a:solidFill>
                <a:ea typeface="+mj-ea"/>
                <a:cs typeface="+mj-cs"/>
              </a:rPr>
              <a:t>INDICE ARGOMENTI </a:t>
            </a:r>
            <a:endParaRPr lang="it-IT" sz="36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611560" y="1844824"/>
            <a:ext cx="7869560" cy="295232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800" dirty="0" smtClean="0">
                <a:latin typeface="Frutiger55Roman"/>
              </a:rPr>
              <a:t>La proposta: costituire una Associazione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800" dirty="0" smtClean="0">
                <a:latin typeface="Frutiger55Roman"/>
              </a:rPr>
              <a:t>Perché una Associazione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800" dirty="0" smtClean="0">
                <a:latin typeface="Frutiger55Roman"/>
              </a:rPr>
              <a:t>Organi dell’Associazione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800" dirty="0" smtClean="0">
                <a:latin typeface="Frutiger55Roman"/>
              </a:rPr>
              <a:t>Piano delle attività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800" dirty="0" smtClean="0">
                <a:latin typeface="Frutiger55Roman"/>
              </a:rPr>
              <a:t>Dubbi e punti aperti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endParaRPr lang="it-IT" sz="2800" dirty="0" smtClean="0">
              <a:latin typeface="Frutiger55Roman"/>
            </a:endParaRP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107504" y="476671"/>
            <a:ext cx="8750746" cy="5040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it-IT" sz="3200" b="1" dirty="0">
                <a:latin typeface="Frutiger55Roman" panose="020B0500000000000000" pitchFamily="34" charset="0"/>
              </a:rPr>
              <a:t>La proposta: costituire una </a:t>
            </a:r>
            <a:r>
              <a:rPr lang="it-IT" sz="3200" b="1" dirty="0" smtClean="0">
                <a:latin typeface="Frutiger55Roman" panose="020B0500000000000000" pitchFamily="34" charset="0"/>
              </a:rPr>
              <a:t>Associazione</a:t>
            </a:r>
            <a:r>
              <a:rPr lang="it-IT" sz="3200" b="1" dirty="0">
                <a:latin typeface="Frutiger55Roman" panose="020B0500000000000000" pitchFamily="34" charset="0"/>
              </a:rPr>
              <a:t>…</a:t>
            </a: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611560" y="1844824"/>
            <a:ext cx="7869560" cy="295232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it-IT" sz="2800" dirty="0">
                <a:latin typeface="Frutiger55Roman"/>
              </a:rPr>
              <a:t>… </a:t>
            </a:r>
            <a:r>
              <a:rPr lang="it-IT" sz="2800" dirty="0" smtClean="0">
                <a:latin typeface="Frutiger55Roman"/>
              </a:rPr>
              <a:t>che abbia come finalità il </a:t>
            </a:r>
            <a:r>
              <a:rPr lang="it-IT" sz="2800" b="1" u="sng" dirty="0" smtClean="0">
                <a:latin typeface="Frutiger55Roman"/>
              </a:rPr>
              <a:t>sostegno alla realizzazione di progetti</a:t>
            </a:r>
            <a:r>
              <a:rPr lang="it-IT" sz="2800" dirty="0" smtClean="0">
                <a:latin typeface="Frutiger55Roman"/>
              </a:rPr>
              <a:t> di service dei singoli  Rotary Club o dei gruppi del Distretto 2042 nell'ambito di iniziative di carattere umanitario, culturale, di </a:t>
            </a:r>
            <a:r>
              <a:rPr lang="it-IT" sz="2800" dirty="0">
                <a:latin typeface="Frutiger55Roman"/>
              </a:rPr>
              <a:t>solidarietà e di promozione sociale, a livello locale ed internazionale</a:t>
            </a:r>
            <a:r>
              <a:rPr lang="it-IT" sz="2800" dirty="0" smtClean="0">
                <a:latin typeface="Frutiger55Roman"/>
              </a:rPr>
              <a:t>.</a:t>
            </a: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83568" y="476671"/>
            <a:ext cx="7772400" cy="5040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it-IT" sz="3600" b="1" dirty="0">
                <a:latin typeface="Frutiger55Roman" panose="020B0500000000000000" pitchFamily="34" charset="0"/>
              </a:rPr>
              <a:t>Perché una </a:t>
            </a:r>
            <a:r>
              <a:rPr lang="it-IT" sz="3600" b="1" dirty="0" smtClean="0">
                <a:latin typeface="Frutiger55Roman" panose="020B0500000000000000" pitchFamily="34" charset="0"/>
              </a:rPr>
              <a:t>Associazione</a:t>
            </a:r>
            <a:endParaRPr lang="it-IT" sz="3600" b="1" dirty="0">
              <a:latin typeface="Frutiger55Roman" panose="020B0500000000000000" pitchFamily="34" charset="0"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685800" y="6381328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1400" b="1" dirty="0">
                <a:solidFill>
                  <a:srgbClr val="002060"/>
                </a:solidFill>
              </a:rPr>
              <a:t>Congresso Distrettuale – Sabato, 11 giugno 2016 – Villa </a:t>
            </a:r>
            <a:r>
              <a:rPr lang="it-IT" sz="1400" b="1" dirty="0" err="1">
                <a:solidFill>
                  <a:srgbClr val="002060"/>
                </a:solidFill>
              </a:rPr>
              <a:t>Raimondi</a:t>
            </a:r>
            <a:r>
              <a:rPr lang="it-IT" sz="14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67544" y="1412776"/>
            <a:ext cx="8352928" cy="40324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400" dirty="0" smtClean="0">
                <a:latin typeface="Frutiger55Roman"/>
              </a:rPr>
              <a:t>sostenere i Club nell’acquisizione di contributi  </a:t>
            </a:r>
            <a:r>
              <a:rPr lang="it-IT" sz="2400" dirty="0" smtClean="0">
                <a:latin typeface="Frutiger55Roman"/>
                <a:sym typeface="Wingdings" panose="05000000000000000000" pitchFamily="2" charset="2"/>
              </a:rPr>
              <a:t> </a:t>
            </a:r>
            <a:r>
              <a:rPr lang="it-IT" sz="2400" dirty="0" err="1" smtClean="0">
                <a:latin typeface="Frutiger55Roman"/>
                <a:sym typeface="Wingdings" panose="05000000000000000000" pitchFamily="2" charset="2"/>
              </a:rPr>
              <a:t>fundraising</a:t>
            </a:r>
            <a:r>
              <a:rPr lang="it-IT" sz="2400" dirty="0" smtClean="0">
                <a:latin typeface="Frutiger55Roman"/>
                <a:sym typeface="Wingdings" panose="05000000000000000000" pitchFamily="2" charset="2"/>
              </a:rPr>
              <a:t> dall'esterno</a:t>
            </a:r>
            <a:endParaRPr lang="it-IT" sz="2400" dirty="0" smtClean="0">
              <a:latin typeface="Frutiger55Roman"/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400" dirty="0" smtClean="0">
                <a:latin typeface="Frutiger55Roman"/>
              </a:rPr>
              <a:t>aumentare le opportunità di realizzazione del Service Rotariano </a:t>
            </a:r>
            <a:r>
              <a:rPr lang="it-IT" sz="2400" dirty="0" smtClean="0">
                <a:latin typeface="Frutiger55Roman"/>
                <a:sym typeface="Wingdings" panose="05000000000000000000" pitchFamily="2" charset="2"/>
              </a:rPr>
              <a:t> </a:t>
            </a:r>
            <a:r>
              <a:rPr lang="it-IT" sz="2400" dirty="0" err="1" smtClean="0">
                <a:latin typeface="Frutiger55Roman"/>
                <a:sym typeface="Wingdings" panose="05000000000000000000" pitchFamily="2" charset="2"/>
              </a:rPr>
              <a:t>fundraising</a:t>
            </a:r>
            <a:r>
              <a:rPr lang="it-IT" sz="2400" dirty="0" smtClean="0">
                <a:latin typeface="Frutiger55Roman"/>
                <a:sym typeface="Wingdings" panose="05000000000000000000" pitchFamily="2" charset="2"/>
              </a:rPr>
              <a:t> fra i soci (documentazione valida fiscalmente)</a:t>
            </a:r>
            <a:endParaRPr lang="it-IT" sz="2400" dirty="0" smtClean="0">
              <a:latin typeface="Frutiger55Roman"/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400" dirty="0" smtClean="0">
                <a:latin typeface="Frutiger55Roman"/>
              </a:rPr>
              <a:t>essere vicini ai Club e più visibili come attori principali nei progetti di servizio </a:t>
            </a:r>
            <a:r>
              <a:rPr lang="it-IT" sz="2400" dirty="0" smtClean="0">
                <a:latin typeface="Frutiger55Roman"/>
                <a:sym typeface="Wingdings" panose="05000000000000000000" pitchFamily="2" charset="2"/>
              </a:rPr>
              <a:t> visibilità del Rotary</a:t>
            </a:r>
            <a:endParaRPr lang="it-IT" sz="2400" dirty="0" smtClean="0">
              <a:latin typeface="Frutiger55Roman"/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400" dirty="0" smtClean="0">
                <a:latin typeface="Frutiger55Roman"/>
              </a:rPr>
              <a:t>beneficiare di contributi ed incentivi previsti dalle leggi vigenti </a:t>
            </a:r>
            <a:r>
              <a:rPr lang="it-IT" sz="2400" dirty="0" smtClean="0">
                <a:latin typeface="Frutiger55Roman"/>
                <a:sym typeface="Wingdings" panose="05000000000000000000" pitchFamily="2" charset="2"/>
              </a:rPr>
              <a:t> cammino verso la costituzione di una ONLUS</a:t>
            </a:r>
            <a:endParaRPr lang="it-IT" sz="2400" i="1" dirty="0" smtClean="0"/>
          </a:p>
          <a:p>
            <a:pPr marL="0" indent="0">
              <a:lnSpc>
                <a:spcPct val="114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endParaRPr lang="it-IT" sz="2400" i="1" dirty="0" smtClean="0"/>
          </a:p>
          <a:p>
            <a:pPr marL="0" indent="0">
              <a:lnSpc>
                <a:spcPct val="114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endParaRPr lang="it-IT" sz="2400" i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39144" y="6381328"/>
            <a:ext cx="77048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426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83568" y="476671"/>
            <a:ext cx="7772400" cy="5040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it-IT" sz="3600" b="1" dirty="0">
                <a:latin typeface="Frutiger55Roman" panose="020B0500000000000000" pitchFamily="34" charset="0"/>
              </a:rPr>
              <a:t>Organi </a:t>
            </a:r>
            <a:r>
              <a:rPr lang="it-IT" sz="3600" b="1" dirty="0" smtClean="0">
                <a:latin typeface="Frutiger55Roman" panose="020B0500000000000000" pitchFamily="34" charset="0"/>
              </a:rPr>
              <a:t>dell’Associazione</a:t>
            </a:r>
            <a:endParaRPr lang="it-IT" sz="3600" b="1" dirty="0">
              <a:latin typeface="Frutiger55Roman" panose="020B0500000000000000" pitchFamily="34" charset="0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446856" y="1484784"/>
            <a:ext cx="8229600" cy="439248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600" b="1" dirty="0">
                <a:latin typeface="Frutiger55Roman"/>
              </a:rPr>
              <a:t>Assemblea</a:t>
            </a:r>
            <a:r>
              <a:rPr lang="it-IT" sz="2600" dirty="0">
                <a:latin typeface="Frutiger55Roman"/>
              </a:rPr>
              <a:t>: costituita dai Rotary Club appartenenti al distretto 2042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600" b="1" dirty="0" smtClean="0">
                <a:latin typeface="Frutiger55Roman"/>
              </a:rPr>
              <a:t>Consiglio</a:t>
            </a:r>
            <a:r>
              <a:rPr lang="it-IT" sz="2600" dirty="0" smtClean="0">
                <a:latin typeface="Frutiger55Roman"/>
              </a:rPr>
              <a:t>: composto da un membro scelto da ogni gruppo di Club appartenenti al Distretto 2042, eletti dall'Assemblea degli associati per la durata di tre anni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600" b="1" dirty="0" smtClean="0">
                <a:latin typeface="Frutiger55Roman"/>
              </a:rPr>
              <a:t>Presidente</a:t>
            </a:r>
            <a:r>
              <a:rPr lang="it-IT" sz="2600" dirty="0" smtClean="0">
                <a:latin typeface="Frutiger55Roman"/>
              </a:rPr>
              <a:t>: è di diritto il Governatore del Distretto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600" b="1" dirty="0" smtClean="0">
                <a:latin typeface="Frutiger55Roman"/>
              </a:rPr>
              <a:t>Organo </a:t>
            </a:r>
            <a:r>
              <a:rPr lang="it-IT" sz="2600" b="1" dirty="0">
                <a:latin typeface="Frutiger55Roman"/>
              </a:rPr>
              <a:t>di revisione</a:t>
            </a:r>
            <a:r>
              <a:rPr lang="it-IT" sz="2600" dirty="0">
                <a:latin typeface="Frutiger55Roman"/>
              </a:rPr>
              <a:t>: formato da un </a:t>
            </a:r>
            <a:r>
              <a:rPr lang="it-IT" sz="2600" dirty="0" smtClean="0">
                <a:latin typeface="Frutiger55Roman"/>
              </a:rPr>
              <a:t>Revisore o un Collegio </a:t>
            </a:r>
            <a:r>
              <a:rPr lang="it-IT" sz="2600" dirty="0">
                <a:latin typeface="Frutiger55Roman"/>
              </a:rPr>
              <a:t>di 3 revisori </a:t>
            </a:r>
            <a:r>
              <a:rPr lang="it-IT" sz="2600" dirty="0" smtClean="0">
                <a:latin typeface="Frutiger55Roman"/>
              </a:rPr>
              <a:t>indipendenti (non soci)</a:t>
            </a:r>
            <a:endParaRPr lang="it-IT" sz="2600" dirty="0">
              <a:latin typeface="Frutiger55Roman"/>
            </a:endParaRPr>
          </a:p>
          <a:p>
            <a:pPr marL="0" indent="0" algn="just">
              <a:buNone/>
            </a:pPr>
            <a:endParaRPr lang="it-IT" i="1" dirty="0" smtClean="0"/>
          </a:p>
        </p:txBody>
      </p:sp>
    </p:spTree>
    <p:extLst>
      <p:ext uri="{BB962C8B-B14F-4D97-AF65-F5344CB8AC3E}">
        <p14:creationId xmlns:p14="http://schemas.microsoft.com/office/powerpoint/2010/main" val="46843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83568" y="476671"/>
            <a:ext cx="7772400" cy="5040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it-IT" sz="3600" b="1" dirty="0">
                <a:latin typeface="Frutiger55Roman" panose="020B0500000000000000" pitchFamily="34" charset="0"/>
              </a:rPr>
              <a:t>Piano delle attività (1/3</a:t>
            </a:r>
            <a:r>
              <a:rPr lang="it-IT" sz="3600" b="1" dirty="0" smtClean="0">
                <a:latin typeface="Frutiger55Roman" panose="020B0500000000000000" pitchFamily="34" charset="0"/>
              </a:rPr>
              <a:t>)</a:t>
            </a:r>
            <a:endParaRPr lang="it-IT" sz="3600" b="1" dirty="0">
              <a:latin typeface="Frutiger55Roman" panose="020B0500000000000000" pitchFamily="34" charset="0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46856" y="1772816"/>
            <a:ext cx="8229600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it-IT" sz="2800" b="1" dirty="0" smtClean="0">
                <a:latin typeface="Frutiger55Roman"/>
              </a:rPr>
              <a:t>Prima </a:t>
            </a:r>
            <a:r>
              <a:rPr lang="it-IT" sz="2800" b="1" dirty="0">
                <a:latin typeface="Frutiger55Roman"/>
              </a:rPr>
              <a:t>della costituzione </a:t>
            </a:r>
            <a:r>
              <a:rPr lang="it-IT" sz="2800" b="1" dirty="0" smtClean="0">
                <a:latin typeface="Frutiger55Roman"/>
              </a:rPr>
              <a:t>dell’Associazione:</a:t>
            </a:r>
            <a:endParaRPr lang="it-IT" sz="2800" b="1" dirty="0">
              <a:latin typeface="Frutiger55Roman"/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600" dirty="0" smtClean="0">
                <a:latin typeface="Frutiger55Roman"/>
              </a:rPr>
              <a:t>Acquisizione delle delibere dei Consigli direttivi dei Club (comunicazione del </a:t>
            </a:r>
            <a:endParaRPr lang="it-IT" sz="2600" dirty="0">
              <a:latin typeface="Frutiger55Roman"/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600" dirty="0" smtClean="0">
                <a:latin typeface="Frutiger55Roman"/>
              </a:rPr>
              <a:t>Chiarimenti sui punti aperti o dubbi espressi dai singoli Club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600" dirty="0" smtClean="0">
                <a:latin typeface="Frutiger55Roman"/>
              </a:rPr>
              <a:t>Raccolta piccole modifiche al testo proposto quale Statuto</a:t>
            </a:r>
          </a:p>
          <a:p>
            <a:pPr marL="0" indent="0" algn="just">
              <a:buNone/>
            </a:pPr>
            <a:endParaRPr lang="it-IT" i="1" dirty="0" smtClean="0"/>
          </a:p>
        </p:txBody>
      </p:sp>
    </p:spTree>
    <p:extLst>
      <p:ext uri="{BB962C8B-B14F-4D97-AF65-F5344CB8AC3E}">
        <p14:creationId xmlns:p14="http://schemas.microsoft.com/office/powerpoint/2010/main" val="114443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83568" y="476671"/>
            <a:ext cx="7772400" cy="5040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it-IT" sz="3600" b="1" dirty="0">
                <a:latin typeface="Frutiger55Roman" panose="020B0500000000000000" pitchFamily="34" charset="0"/>
              </a:rPr>
              <a:t>Piano delle attività </a:t>
            </a:r>
            <a:r>
              <a:rPr lang="it-IT" sz="3600" b="1" dirty="0" smtClean="0">
                <a:latin typeface="Frutiger55Roman" panose="020B0500000000000000" pitchFamily="34" charset="0"/>
              </a:rPr>
              <a:t>(2/3)</a:t>
            </a:r>
            <a:endParaRPr lang="it-IT" sz="3600" b="1" dirty="0">
              <a:latin typeface="Frutiger55Roman" panose="020B0500000000000000" pitchFamily="34" charset="0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323528" y="1412776"/>
            <a:ext cx="8229600" cy="439248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lnSpc>
                <a:spcPct val="124000"/>
              </a:lnSpc>
              <a:spcBef>
                <a:spcPts val="600"/>
              </a:spcBef>
              <a:buNone/>
            </a:pPr>
            <a:r>
              <a:rPr lang="it-IT" b="1" dirty="0" smtClean="0">
                <a:latin typeface="Frutiger55Roman"/>
              </a:rPr>
              <a:t>Alla prima scadenza utile (giornata dei Presidenti, o Seminario RF):</a:t>
            </a:r>
            <a:endParaRPr lang="it-IT" b="1" dirty="0">
              <a:latin typeface="Frutiger55Roman"/>
            </a:endParaRPr>
          </a:p>
          <a:p>
            <a:pPr marL="742950" lvl="2" indent="-342900"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600" dirty="0">
                <a:latin typeface="Frutiger55Roman"/>
              </a:rPr>
              <a:t>Costituzione dell’Associazione, con membri fondatori identificati in 1 rappresentante </a:t>
            </a:r>
            <a:r>
              <a:rPr lang="it-IT" sz="2600" dirty="0" smtClean="0">
                <a:latin typeface="Frutiger55Roman"/>
              </a:rPr>
              <a:t>dei </a:t>
            </a:r>
            <a:r>
              <a:rPr lang="it-IT" sz="2600" dirty="0">
                <a:latin typeface="Frutiger55Roman"/>
              </a:rPr>
              <a:t>Club </a:t>
            </a:r>
            <a:r>
              <a:rPr lang="it-IT" sz="2600" dirty="0" smtClean="0">
                <a:latin typeface="Frutiger55Roman"/>
              </a:rPr>
              <a:t>del distretto (il Presidente o il Vice, a seconda della disponibilità).</a:t>
            </a:r>
            <a:endParaRPr lang="it-IT" sz="2600" dirty="0">
              <a:latin typeface="Frutiger55Roman"/>
            </a:endParaRPr>
          </a:p>
          <a:p>
            <a:pPr marL="742950" lvl="2" indent="-342900"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600" dirty="0" smtClean="0">
                <a:latin typeface="Frutiger55Roman"/>
              </a:rPr>
              <a:t>Elezione dei </a:t>
            </a:r>
            <a:r>
              <a:rPr lang="it-IT" sz="2600" dirty="0">
                <a:latin typeface="Frutiger55Roman"/>
              </a:rPr>
              <a:t>Consiglieri, </a:t>
            </a:r>
            <a:r>
              <a:rPr lang="it-IT" sz="2600" dirty="0" smtClean="0">
                <a:latin typeface="Frutiger55Roman"/>
              </a:rPr>
              <a:t>dell'organo </a:t>
            </a:r>
            <a:r>
              <a:rPr lang="it-IT" sz="2600" dirty="0">
                <a:latin typeface="Frutiger55Roman"/>
              </a:rPr>
              <a:t>di revisione e </a:t>
            </a:r>
            <a:r>
              <a:rPr lang="it-IT" sz="2600" dirty="0" smtClean="0">
                <a:latin typeface="Frutiger55Roman"/>
              </a:rPr>
              <a:t>delle </a:t>
            </a:r>
            <a:r>
              <a:rPr lang="it-IT" sz="2600" dirty="0">
                <a:latin typeface="Frutiger55Roman"/>
              </a:rPr>
              <a:t>restanti nomine necessarie al funzionamento dell'associazione. </a:t>
            </a:r>
          </a:p>
        </p:txBody>
      </p:sp>
    </p:spTree>
    <p:extLst>
      <p:ext uri="{BB962C8B-B14F-4D97-AF65-F5344CB8AC3E}">
        <p14:creationId xmlns:p14="http://schemas.microsoft.com/office/powerpoint/2010/main" val="179516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83568" y="476671"/>
            <a:ext cx="7772400" cy="5040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it-IT" sz="3600" b="1" dirty="0">
                <a:latin typeface="Frutiger55Roman" panose="020B0500000000000000" pitchFamily="34" charset="0"/>
              </a:rPr>
              <a:t>Piano delle attività </a:t>
            </a:r>
            <a:r>
              <a:rPr lang="it-IT" sz="3600" b="1" dirty="0" smtClean="0">
                <a:latin typeface="Frutiger55Roman" panose="020B0500000000000000" pitchFamily="34" charset="0"/>
              </a:rPr>
              <a:t>(3/3)</a:t>
            </a:r>
            <a:endParaRPr lang="it-IT" sz="3600" b="1" dirty="0">
              <a:latin typeface="Frutiger55Roman" panose="020B0500000000000000" pitchFamily="34" charset="0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323528" y="1196752"/>
            <a:ext cx="8229600" cy="4968552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124000"/>
              </a:lnSpc>
              <a:spcBef>
                <a:spcPts val="600"/>
              </a:spcBef>
              <a:buNone/>
            </a:pPr>
            <a:r>
              <a:rPr lang="it-IT" sz="7000" b="1" dirty="0" smtClean="0">
                <a:latin typeface="Frutiger55Roman"/>
              </a:rPr>
              <a:t>Successivamente la costituzione:</a:t>
            </a:r>
            <a:endParaRPr lang="it-IT" sz="7000" b="1" dirty="0">
              <a:latin typeface="Frutiger55Roman"/>
            </a:endParaRPr>
          </a:p>
          <a:p>
            <a:pPr marL="742950" lvl="2" indent="-342900"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7400" dirty="0" smtClean="0">
                <a:latin typeface="Frutiger55Roman"/>
              </a:rPr>
              <a:t>richiesta del Codice Fiscale;</a:t>
            </a:r>
          </a:p>
          <a:p>
            <a:pPr marL="742950" lvl="2" indent="-342900"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7400" dirty="0" smtClean="0">
                <a:latin typeface="Frutiger55Roman"/>
              </a:rPr>
              <a:t>presentazione </a:t>
            </a:r>
            <a:r>
              <a:rPr lang="it-IT" sz="7400" dirty="0">
                <a:latin typeface="Frutiger55Roman"/>
              </a:rPr>
              <a:t>domanda alla Direzione Regionale dell’Agenzia delle Entrate per l’iscrizione all’anagrafe delle </a:t>
            </a:r>
            <a:r>
              <a:rPr lang="it-IT" sz="7400" dirty="0" smtClean="0">
                <a:latin typeface="Frutiger55Roman"/>
              </a:rPr>
              <a:t>ONLUS;</a:t>
            </a:r>
          </a:p>
          <a:p>
            <a:pPr marL="742950" lvl="2" indent="-342900"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7400" dirty="0" smtClean="0">
                <a:latin typeface="Frutiger55Roman"/>
              </a:rPr>
              <a:t>Eventuale modifica dello Statuto, con variazioni e integrazioni  richieste dall’ufficio della Direzione Regionale dell’Agenzia Entrate preposto all’ammissione delle Associazioni all’elenco delle ONLUS;</a:t>
            </a:r>
          </a:p>
          <a:p>
            <a:pPr marL="742950" lvl="2" indent="-342900"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7400" dirty="0" smtClean="0">
                <a:latin typeface="Frutiger55Roman"/>
              </a:rPr>
              <a:t>Adozione del Regolamento dell’Associazione;</a:t>
            </a:r>
          </a:p>
          <a:p>
            <a:pPr marL="742950" lvl="2" indent="-342900"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7400" dirty="0" smtClean="0">
                <a:latin typeface="Frutiger55Roman"/>
              </a:rPr>
              <a:t>Raccolta adesioni dei Club che non hanno aderito quali fondatori</a:t>
            </a:r>
          </a:p>
          <a:p>
            <a:pPr marL="742950" lvl="2" indent="-342900" algn="just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93015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302840" y="260647"/>
            <a:ext cx="8445624" cy="5040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it-IT" sz="3200" b="1" dirty="0" smtClean="0">
                <a:latin typeface="Frutiger55Roman" panose="020B0500000000000000" pitchFamily="34" charset="0"/>
              </a:rPr>
              <a:t>Chiarimenti </a:t>
            </a:r>
            <a:r>
              <a:rPr lang="it-IT" sz="3200" b="1" dirty="0" err="1" smtClean="0">
                <a:latin typeface="Frutiger55Roman" panose="020B0500000000000000" pitchFamily="34" charset="0"/>
              </a:rPr>
              <a:t>pre</a:t>
            </a:r>
            <a:r>
              <a:rPr lang="it-IT" sz="3200" b="1" dirty="0" smtClean="0">
                <a:latin typeface="Frutiger55Roman" panose="020B0500000000000000" pitchFamily="34" charset="0"/>
              </a:rPr>
              <a:t>-congresso</a:t>
            </a:r>
            <a:endParaRPr lang="it-IT" sz="3200" b="1" dirty="0">
              <a:latin typeface="Frutiger55Roman" panose="020B0500000000000000" pitchFamily="34" charset="0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302840" y="980728"/>
            <a:ext cx="8229600" cy="51125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lnSpc>
                <a:spcPct val="12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Frutiger55Roman"/>
              </a:rPr>
              <a:t>L’Associazione NON è alternativa al Distretto</a:t>
            </a:r>
          </a:p>
          <a:p>
            <a:pPr marL="457200" lvl="1" indent="-457200" algn="just">
              <a:lnSpc>
                <a:spcPct val="12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Frutiger55Roman"/>
              </a:rPr>
              <a:t>L’Associazione non richiama espressamente il Rotary International: non è quindi necessario acquisire specifiche autorizzazioni</a:t>
            </a:r>
          </a:p>
          <a:p>
            <a:pPr marL="457200" lvl="1" indent="-457200" algn="just">
              <a:lnSpc>
                <a:spcPct val="12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Frutiger55Roman"/>
              </a:rPr>
              <a:t>Ciascun Club è libero di aderire con una delibera Consiliare, che può eventualmente fare ratificare dall’Assemblea</a:t>
            </a:r>
          </a:p>
          <a:p>
            <a:pPr marL="457200" lvl="1" indent="-457200" algn="just">
              <a:lnSpc>
                <a:spcPct val="12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Frutiger55Roman"/>
              </a:rPr>
              <a:t>I Presidenti protempore del rispettivo Club presenzieranno alla costituzione: potranno quindi presenziare sia i presidenti dell’AR 2015/2016 che quelli dell’AR 2016/2017, a seconda della delibera formalizzata</a:t>
            </a:r>
          </a:p>
          <a:p>
            <a:pPr marL="457200" lvl="1" indent="-457200" algn="just">
              <a:lnSpc>
                <a:spcPct val="12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Frutiger55Roman"/>
              </a:rPr>
              <a:t>Le quote di adesione di ogni Club saranno contenute, allo scopo di costituire una minima dotazione di patrimonio: si potrebbe ipotizzare un importo per socio di 5 o 10 euro</a:t>
            </a:r>
          </a:p>
          <a:p>
            <a:pPr marL="0" lvl="1" indent="0" algn="just">
              <a:lnSpc>
                <a:spcPct val="124000"/>
              </a:lnSpc>
              <a:spcBef>
                <a:spcPts val="600"/>
              </a:spcBef>
              <a:buNone/>
            </a:pPr>
            <a:endParaRPr lang="it-IT" sz="2000" dirty="0">
              <a:latin typeface="Frutiger55Roman"/>
            </a:endParaRPr>
          </a:p>
        </p:txBody>
      </p:sp>
    </p:spTree>
    <p:extLst>
      <p:ext uri="{BB962C8B-B14F-4D97-AF65-F5344CB8AC3E}">
        <p14:creationId xmlns:p14="http://schemas.microsoft.com/office/powerpoint/2010/main" val="163909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</TotalTime>
  <Words>588</Words>
  <Application>Microsoft Office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1_Tema di Office</vt:lpstr>
      <vt:lpstr>L’Associazione Distretto 2042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visibilità divenne nulla</dc:title>
  <dc:creator>VALERIA</dc:creator>
  <cp:lastModifiedBy>Chiara</cp:lastModifiedBy>
  <cp:revision>99</cp:revision>
  <dcterms:created xsi:type="dcterms:W3CDTF">2014-05-03T02:37:30Z</dcterms:created>
  <dcterms:modified xsi:type="dcterms:W3CDTF">2016-06-21T15:38:28Z</dcterms:modified>
</cp:coreProperties>
</file>