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9" r:id="rId3"/>
    <p:sldId id="283" r:id="rId4"/>
    <p:sldId id="284" r:id="rId5"/>
    <p:sldId id="285" r:id="rId6"/>
    <p:sldId id="299" r:id="rId7"/>
    <p:sldId id="300" r:id="rId8"/>
    <p:sldId id="301" r:id="rId9"/>
    <p:sldId id="286" r:id="rId10"/>
    <p:sldId id="287" r:id="rId11"/>
    <p:sldId id="288" r:id="rId12"/>
    <p:sldId id="289" r:id="rId13"/>
    <p:sldId id="290" r:id="rId14"/>
    <p:sldId id="296" r:id="rId15"/>
    <p:sldId id="295" r:id="rId16"/>
    <p:sldId id="297" r:id="rId17"/>
    <p:sldId id="294" r:id="rId18"/>
    <p:sldId id="291" r:id="rId19"/>
    <p:sldId id="281" r:id="rId20"/>
    <p:sldId id="268" r:id="rId21"/>
    <p:sldId id="259" r:id="rId22"/>
    <p:sldId id="282" r:id="rId23"/>
    <p:sldId id="292" r:id="rId24"/>
    <p:sldId id="293" r:id="rId25"/>
    <p:sldId id="298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2" y="96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DAF36-43A2-49B8-964C-6E2BC8C40BDA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6B67-5198-4ED2-99A1-C6908594F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4650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41179-BBDD-4F01-8656-EF63DE8F4083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385ED-3CE3-4E38-A96A-33F495600E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7954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12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85ED-3CE3-4E38-A96A-33F495600EBA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5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C184-4AFD-43BA-B7C0-F76F521D169C}" type="datetime1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73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0FD7-FAC3-4DB4-BF48-59D9085E01A1}" type="datetime1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7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1B90-1323-4522-BE02-BFB3A86B0349}" type="datetime1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73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6EC-5641-4EFB-B542-72C450DE6A5D}" type="datetime1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29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3CFB-F573-4DC8-AFEA-8C532CAF50C4}" type="datetime1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94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CC60-D673-4C85-B121-04592ED17257}" type="datetime1">
              <a:rPr lang="it-IT" smtClean="0"/>
              <a:t>07/11/2016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28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91A7-F39C-401F-AC5D-1F4D232A0112}" type="datetime1">
              <a:rPr lang="it-IT" smtClean="0"/>
              <a:t>07/11/2016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60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A99F-B148-4793-8E44-512B4AA45871}" type="datetime1">
              <a:rPr lang="it-IT" smtClean="0"/>
              <a:t>07/11/2016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34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8682-4210-4816-9207-1DCDF9D65F17}" type="datetime1">
              <a:rPr lang="it-IT" smtClean="0"/>
              <a:t>07/11/2016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2FBE-A539-42EC-839F-EE88248A302B}" type="datetime1">
              <a:rPr lang="it-IT" smtClean="0"/>
              <a:t>07/11/2016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10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E14D-076F-4185-A003-2982E04EFA5B}" type="datetime1">
              <a:rPr lang="it-IT" smtClean="0"/>
              <a:t>07/11/2016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06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2AD7-BD7B-4FE9-8269-B61EEF117820}" type="datetime1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Assemblea Distrettuale a.r. 2016/2017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BA8E-7AAC-437E-ACC7-2A42036D4A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99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jp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988841"/>
            <a:ext cx="9179556" cy="2016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Riunione Squadra Distrettuale</a:t>
            </a:r>
            <a:endParaRPr lang="it-IT" sz="4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1"/>
            <a:ext cx="1916358" cy="9393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6126464"/>
            <a:ext cx="1728192" cy="71635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51520" y="4149081"/>
            <a:ext cx="42484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Lunedì 7 novembre 2016</a:t>
            </a:r>
          </a:p>
          <a:p>
            <a:endParaRPr lang="it-IT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it-IT" sz="48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Pietro GIANNINI</a:t>
            </a: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Governatore 2016/2017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1932628" cy="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10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1476075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SEMINARIO SULLA FONDAZIONE ROTARY</a:t>
            </a:r>
          </a:p>
        </p:txBody>
      </p:sp>
      <p:sp>
        <p:nvSpPr>
          <p:cNvPr id="2" name="Rettangolo 1"/>
          <p:cNvSpPr/>
          <p:nvPr/>
        </p:nvSpPr>
        <p:spPr>
          <a:xfrm>
            <a:off x="5796136" y="3284985"/>
            <a:ext cx="3140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ASST Papa Giovanni XXIII </a:t>
            </a:r>
          </a:p>
          <a:p>
            <a:pPr algn="ctr"/>
            <a:r>
              <a:rPr lang="it-IT" sz="2000" b="1" dirty="0" smtClean="0"/>
              <a:t>Auditorium Lucio </a:t>
            </a:r>
            <a:r>
              <a:rPr lang="it-IT" sz="2000" b="1" dirty="0" err="1" smtClean="0"/>
              <a:t>Parenzan</a:t>
            </a:r>
            <a:endParaRPr lang="it-IT" sz="2000" b="1" dirty="0" smtClean="0"/>
          </a:p>
          <a:p>
            <a:pPr algn="ctr"/>
            <a:r>
              <a:rPr lang="it-IT" sz="2000" b="1" dirty="0" smtClean="0"/>
              <a:t>Piazza </a:t>
            </a:r>
            <a:r>
              <a:rPr lang="it-IT" sz="2000" b="1" dirty="0"/>
              <a:t>OMS, 1 </a:t>
            </a:r>
          </a:p>
          <a:p>
            <a:pPr algn="ctr"/>
            <a:r>
              <a:rPr lang="it-IT" sz="2000" b="1" dirty="0"/>
              <a:t>24127 Bergamo (</a:t>
            </a:r>
            <a:r>
              <a:rPr lang="it-IT" sz="2000" b="1" dirty="0" err="1"/>
              <a:t>Bg</a:t>
            </a:r>
            <a:r>
              <a:rPr lang="it-IT" sz="2000" b="1" dirty="0"/>
              <a:t>)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Sabato, 19 novembre 2016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pic>
        <p:nvPicPr>
          <p:cNvPr id="14" name="Picture 2" descr="Risultati immagini per asst berga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7909"/>
            <a:ext cx="4956586" cy="37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41" y="188640"/>
            <a:ext cx="1762791" cy="864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" y="6298389"/>
            <a:ext cx="1313424" cy="54442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11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20858" y="1945952"/>
            <a:ext cx="42484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tabLst>
                <a:tab pos="542925" algn="l"/>
              </a:tabLst>
            </a:pPr>
            <a:r>
              <a:rPr lang="it-IT" sz="1100" dirty="0" smtClean="0"/>
              <a:t>8.45</a:t>
            </a:r>
            <a:r>
              <a:rPr lang="it-IT" sz="1100" dirty="0"/>
              <a:t>	</a:t>
            </a:r>
            <a:r>
              <a:rPr lang="it-IT" sz="1100" b="1" dirty="0" smtClean="0"/>
              <a:t>Registrazione </a:t>
            </a:r>
            <a:r>
              <a:rPr lang="it-IT" sz="1100" b="1" dirty="0"/>
              <a:t>e caffè di benvenuto</a:t>
            </a:r>
            <a:endParaRPr lang="it-IT" sz="1100" dirty="0"/>
          </a:p>
          <a:p>
            <a:r>
              <a:rPr lang="it-IT" sz="1100" dirty="0"/>
              <a:t> </a:t>
            </a:r>
            <a:endParaRPr lang="it-IT" sz="1050" dirty="0"/>
          </a:p>
          <a:p>
            <a:pPr>
              <a:tabLst>
                <a:tab pos="542925" algn="l"/>
              </a:tabLst>
            </a:pPr>
            <a:r>
              <a:rPr lang="it-IT" sz="1100" dirty="0"/>
              <a:t>9.00</a:t>
            </a:r>
            <a:r>
              <a:rPr lang="it-IT" sz="1100" b="1" dirty="0"/>
              <a:t>	APERTURA DEI LAVORI</a:t>
            </a:r>
            <a:endParaRPr lang="it-IT" sz="1100" dirty="0"/>
          </a:p>
          <a:p>
            <a:pPr lvl="0">
              <a:tabLst>
                <a:tab pos="542925" algn="l"/>
              </a:tabLst>
            </a:pPr>
            <a:r>
              <a:rPr lang="it-IT" sz="1100" dirty="0" smtClean="0"/>
              <a:t>	Onori </a:t>
            </a:r>
            <a:r>
              <a:rPr lang="it-IT" sz="1100" dirty="0"/>
              <a:t>alle bandiere</a:t>
            </a:r>
          </a:p>
          <a:p>
            <a:pPr lvl="0">
              <a:tabLst>
                <a:tab pos="542925" algn="l"/>
              </a:tabLst>
            </a:pPr>
            <a:r>
              <a:rPr lang="it-IT" sz="1100" dirty="0" smtClean="0"/>
              <a:t>	Saluto </a:t>
            </a:r>
            <a:r>
              <a:rPr lang="it-IT" sz="1100" dirty="0"/>
              <a:t>dell’Assistente del Governatore “Gruppo Orobico 1”</a:t>
            </a:r>
          </a:p>
          <a:p>
            <a:pPr>
              <a:tabLst>
                <a:tab pos="542925" algn="l"/>
              </a:tabLst>
            </a:pPr>
            <a:r>
              <a:rPr lang="it-IT" sz="1100" b="1" dirty="0" smtClean="0"/>
              <a:t>	Nicoletta </a:t>
            </a:r>
            <a:r>
              <a:rPr lang="it-IT" sz="1100" b="1" dirty="0"/>
              <a:t>Silvestri</a:t>
            </a:r>
            <a:endParaRPr lang="it-IT" sz="1100" dirty="0"/>
          </a:p>
          <a:p>
            <a:pPr lvl="0">
              <a:tabLst>
                <a:tab pos="542925" algn="l"/>
              </a:tabLst>
            </a:pPr>
            <a:r>
              <a:rPr lang="it-IT" sz="1100" dirty="0" smtClean="0"/>
              <a:t>	Saluto </a:t>
            </a:r>
            <a:r>
              <a:rPr lang="it-IT" sz="1100" dirty="0"/>
              <a:t>del Presidente del R.C. Bergamo</a:t>
            </a:r>
          </a:p>
          <a:p>
            <a:pPr>
              <a:tabLst>
                <a:tab pos="542925" algn="l"/>
              </a:tabLst>
            </a:pPr>
            <a:r>
              <a:rPr lang="it-IT" sz="1100" b="1" dirty="0" smtClean="0"/>
              <a:t>	Alberto </a:t>
            </a:r>
            <a:r>
              <a:rPr lang="it-IT" sz="1100" b="1" dirty="0" err="1"/>
              <a:t>Personeni</a:t>
            </a:r>
            <a:endParaRPr lang="it-IT" sz="1100" dirty="0"/>
          </a:p>
          <a:p>
            <a:pPr>
              <a:tabLst>
                <a:tab pos="542925" algn="l"/>
              </a:tabLst>
            </a:pPr>
            <a:r>
              <a:rPr lang="it-IT" sz="1100" b="1" dirty="0"/>
              <a:t> </a:t>
            </a:r>
            <a:r>
              <a:rPr lang="it-IT" sz="1100" dirty="0" smtClean="0"/>
              <a:t>09.15	</a:t>
            </a:r>
            <a:r>
              <a:rPr lang="it-IT" sz="1100" b="1" dirty="0" smtClean="0"/>
              <a:t>Carlo </a:t>
            </a:r>
            <a:r>
              <a:rPr lang="it-IT" sz="1100" b="1" dirty="0"/>
              <a:t>Nicora</a:t>
            </a:r>
            <a:endParaRPr lang="it-IT" sz="1100" dirty="0"/>
          </a:p>
          <a:p>
            <a:pPr lvl="0">
              <a:tabLst>
                <a:tab pos="542925" algn="l"/>
              </a:tabLst>
            </a:pPr>
            <a:r>
              <a:rPr lang="it-IT" sz="1100" dirty="0" smtClean="0"/>
              <a:t>	Direttore </a:t>
            </a:r>
            <a:r>
              <a:rPr lang="it-IT" sz="1100" dirty="0"/>
              <a:t>Generale dell’Ospedale Papa Giovanni XXIII</a:t>
            </a:r>
          </a:p>
          <a:p>
            <a:pPr>
              <a:tabLst>
                <a:tab pos="542925" algn="l"/>
              </a:tabLst>
            </a:pPr>
            <a:r>
              <a:rPr lang="it-IT" sz="1100" dirty="0"/>
              <a:t> </a:t>
            </a:r>
            <a:r>
              <a:rPr lang="it-IT" sz="1100" dirty="0" smtClean="0"/>
              <a:t>09.30</a:t>
            </a:r>
            <a:r>
              <a:rPr lang="it-IT" sz="1100" dirty="0"/>
              <a:t>	</a:t>
            </a:r>
            <a:r>
              <a:rPr lang="it-IT" sz="1100" b="1" dirty="0" smtClean="0"/>
              <a:t>Pietro </a:t>
            </a:r>
            <a:r>
              <a:rPr lang="it-IT" sz="1100" b="1" dirty="0"/>
              <a:t>Giannini</a:t>
            </a:r>
            <a:r>
              <a:rPr lang="it-IT" sz="1000" b="1" dirty="0"/>
              <a:t> </a:t>
            </a:r>
            <a:endParaRPr lang="it-IT" sz="1100" dirty="0"/>
          </a:p>
          <a:p>
            <a:pPr lvl="0">
              <a:tabLst>
                <a:tab pos="542925" algn="l"/>
              </a:tabLst>
            </a:pPr>
            <a:r>
              <a:rPr lang="it-IT" sz="1100" dirty="0" smtClean="0"/>
              <a:t>	Il </a:t>
            </a:r>
            <a:r>
              <a:rPr lang="it-IT" sz="1100" dirty="0"/>
              <a:t>Distretto 2042 e la Fondazione Rotary</a:t>
            </a:r>
            <a:r>
              <a:rPr lang="it-IT" sz="1000" dirty="0"/>
              <a:t> </a:t>
            </a:r>
            <a:endParaRPr lang="it-IT" sz="1100" dirty="0"/>
          </a:p>
          <a:p>
            <a:pPr>
              <a:tabLst>
                <a:tab pos="542925" algn="l"/>
              </a:tabLst>
            </a:pPr>
            <a:r>
              <a:rPr lang="it-IT" sz="1100" dirty="0"/>
              <a:t> </a:t>
            </a:r>
            <a:r>
              <a:rPr lang="it-IT" sz="1100" dirty="0" smtClean="0"/>
              <a:t>09.45  </a:t>
            </a:r>
            <a:r>
              <a:rPr lang="it-IT" sz="1100" dirty="0"/>
              <a:t>	</a:t>
            </a:r>
            <a:r>
              <a:rPr lang="it-IT" sz="1100" b="1" dirty="0" smtClean="0"/>
              <a:t>Cesare </a:t>
            </a:r>
            <a:r>
              <a:rPr lang="it-IT" sz="1100" b="1" dirty="0"/>
              <a:t>Cardani </a:t>
            </a:r>
            <a:endParaRPr lang="it-IT" sz="1100" dirty="0"/>
          </a:p>
          <a:p>
            <a:pPr lvl="0">
              <a:tabLst>
                <a:tab pos="542925" algn="l"/>
              </a:tabLst>
            </a:pPr>
            <a:r>
              <a:rPr lang="it-IT" sz="1100" dirty="0" smtClean="0"/>
              <a:t>	Il </a:t>
            </a:r>
            <a:r>
              <a:rPr lang="it-IT" sz="1100" dirty="0"/>
              <a:t>Servizio rotariano e la Fondazione Rotary a cent’anni dalla </a:t>
            </a:r>
          </a:p>
          <a:p>
            <a:pPr>
              <a:tabLst>
                <a:tab pos="542925" algn="l"/>
              </a:tabLst>
            </a:pPr>
            <a:r>
              <a:rPr lang="it-IT" sz="1100" dirty="0" smtClean="0"/>
              <a:t>	nascita</a:t>
            </a:r>
            <a:endParaRPr lang="it-IT" sz="1100" dirty="0"/>
          </a:p>
          <a:p>
            <a:pPr>
              <a:tabLst>
                <a:tab pos="542925" algn="l"/>
              </a:tabLst>
            </a:pPr>
            <a:r>
              <a:rPr lang="it-IT" sz="1100" dirty="0"/>
              <a:t> </a:t>
            </a:r>
            <a:r>
              <a:rPr lang="it-IT" sz="1100" dirty="0" smtClean="0"/>
              <a:t>10.10</a:t>
            </a:r>
            <a:r>
              <a:rPr lang="it-IT" sz="1100" dirty="0"/>
              <a:t>	</a:t>
            </a:r>
            <a:r>
              <a:rPr lang="it-IT" sz="1100" b="1" dirty="0" smtClean="0"/>
              <a:t>Donato </a:t>
            </a:r>
            <a:r>
              <a:rPr lang="it-IT" sz="1100" b="1" dirty="0" err="1"/>
              <a:t>Peduzzi</a:t>
            </a:r>
            <a:r>
              <a:rPr lang="it-IT" sz="1100" b="1" dirty="0"/>
              <a:t> – Alberto </a:t>
            </a:r>
            <a:r>
              <a:rPr lang="it-IT" sz="1100" b="1" dirty="0" err="1"/>
              <a:t>Giangrande</a:t>
            </a:r>
            <a:r>
              <a:rPr lang="it-IT" sz="1100" b="1" dirty="0"/>
              <a:t> – Giovanni </a:t>
            </a:r>
            <a:r>
              <a:rPr lang="it-IT" sz="1100" b="1" dirty="0" err="1"/>
              <a:t>Arioli</a:t>
            </a:r>
            <a:endParaRPr lang="it-IT" sz="1100" dirty="0"/>
          </a:p>
          <a:p>
            <a:pPr lvl="0">
              <a:tabLst>
                <a:tab pos="542925" algn="l"/>
              </a:tabLst>
            </a:pPr>
            <a:r>
              <a:rPr lang="it-IT" sz="1100" dirty="0" smtClean="0"/>
              <a:t>	Le </a:t>
            </a:r>
            <a:r>
              <a:rPr lang="it-IT" sz="1100" dirty="0"/>
              <a:t>potenzialità delle Sovvenzioni Globali</a:t>
            </a:r>
          </a:p>
          <a:p>
            <a:pPr>
              <a:tabLst>
                <a:tab pos="542925" algn="l"/>
              </a:tabLst>
            </a:pPr>
            <a:r>
              <a:rPr lang="it-IT" sz="1100" dirty="0"/>
              <a:t> </a:t>
            </a:r>
            <a:r>
              <a:rPr lang="it-IT" sz="1100" dirty="0" smtClean="0"/>
              <a:t>10 </a:t>
            </a:r>
            <a:r>
              <a:rPr lang="it-IT" sz="1100" dirty="0"/>
              <a:t>.40  </a:t>
            </a:r>
            <a:r>
              <a:rPr lang="it-IT" sz="1100" dirty="0" smtClean="0"/>
              <a:t>	</a:t>
            </a:r>
            <a:r>
              <a:rPr lang="it-IT" sz="1100" b="1" dirty="0" smtClean="0"/>
              <a:t>Pausa Caffè</a:t>
            </a:r>
            <a:endParaRPr lang="it-IT" sz="1050" dirty="0"/>
          </a:p>
          <a:p>
            <a:pPr>
              <a:tabLst>
                <a:tab pos="542925" algn="l"/>
              </a:tabLst>
            </a:pPr>
            <a:r>
              <a:rPr lang="it-IT" sz="1100" dirty="0"/>
              <a:t>11.10  </a:t>
            </a:r>
            <a:r>
              <a:rPr lang="it-IT" sz="1100" dirty="0" smtClean="0"/>
              <a:t>	</a:t>
            </a:r>
            <a:r>
              <a:rPr lang="it-IT" sz="1100" b="1" dirty="0" smtClean="0"/>
              <a:t>Cesare </a:t>
            </a:r>
            <a:r>
              <a:rPr lang="it-IT" sz="1100" b="1" dirty="0"/>
              <a:t>Cardani – Donato </a:t>
            </a:r>
            <a:r>
              <a:rPr lang="it-IT" sz="1100" b="1" dirty="0" err="1"/>
              <a:t>Peduzzi</a:t>
            </a:r>
            <a:endParaRPr lang="it-IT" sz="1100" dirty="0"/>
          </a:p>
          <a:p>
            <a:pPr lvl="0">
              <a:tabLst>
                <a:tab pos="542925" algn="l"/>
              </a:tabLst>
            </a:pPr>
            <a:r>
              <a:rPr lang="it-IT" sz="1100" dirty="0" smtClean="0"/>
              <a:t>	Le </a:t>
            </a:r>
            <a:r>
              <a:rPr lang="it-IT" sz="1100" dirty="0"/>
              <a:t>Sovvenzioni Distrettuali: Un programma in crescita</a:t>
            </a:r>
          </a:p>
          <a:p>
            <a:endParaRPr lang="it-IT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45682" y="1945952"/>
            <a:ext cx="45806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11.40   	</a:t>
            </a:r>
            <a:r>
              <a:rPr lang="it-IT" sz="1100" b="1" dirty="0"/>
              <a:t>Alberto Ganna – Silvia Fontana</a:t>
            </a:r>
            <a:endParaRPr lang="it-IT" sz="1100" dirty="0"/>
          </a:p>
          <a:p>
            <a:pPr lvl="0"/>
            <a:r>
              <a:rPr lang="it-IT" sz="1100" dirty="0" smtClean="0"/>
              <a:t>	Le </a:t>
            </a:r>
            <a:r>
              <a:rPr lang="it-IT" sz="1100" dirty="0"/>
              <a:t>Borse per i Centri Studi per la Pace e gli </a:t>
            </a:r>
            <a:r>
              <a:rPr lang="it-IT" sz="1100" dirty="0" err="1"/>
              <a:t>Alumni</a:t>
            </a:r>
            <a:r>
              <a:rPr lang="it-IT" sz="1100" dirty="0"/>
              <a:t>  </a:t>
            </a:r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12.00   	</a:t>
            </a:r>
            <a:r>
              <a:rPr lang="it-IT" sz="1100" b="1" dirty="0"/>
              <a:t>Alberto Barzanò</a:t>
            </a:r>
            <a:endParaRPr lang="it-IT" sz="1100" dirty="0"/>
          </a:p>
          <a:p>
            <a:pPr lvl="0"/>
            <a:r>
              <a:rPr lang="it-IT" sz="1100" dirty="0" smtClean="0"/>
              <a:t>	L’eradicazione </a:t>
            </a:r>
            <a:r>
              <a:rPr lang="it-IT" sz="1100" dirty="0"/>
              <a:t>della Poliomielite tra speranze e timori</a:t>
            </a:r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12.15   	</a:t>
            </a:r>
            <a:r>
              <a:rPr lang="it-IT" sz="1100" b="1" dirty="0"/>
              <a:t>Cesare Cardani – Alessandro Penne</a:t>
            </a:r>
            <a:endParaRPr lang="it-IT" sz="1100" dirty="0"/>
          </a:p>
          <a:p>
            <a:pPr lvl="0"/>
            <a:r>
              <a:rPr lang="it-IT" sz="1100" dirty="0" smtClean="0"/>
              <a:t>	La </a:t>
            </a:r>
            <a:r>
              <a:rPr lang="it-IT" sz="1100" dirty="0"/>
              <a:t>raccolta fondi a favore delle Fondazione Rotary</a:t>
            </a:r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12.40   	</a:t>
            </a:r>
            <a:r>
              <a:rPr lang="it-IT" sz="1100" b="1" dirty="0"/>
              <a:t>Pietro Giannini – Gilberto Dondé</a:t>
            </a:r>
            <a:endParaRPr lang="it-IT" sz="1100" dirty="0"/>
          </a:p>
          <a:p>
            <a:pPr lvl="0"/>
            <a:r>
              <a:rPr lang="it-IT" sz="1100" dirty="0" smtClean="0"/>
              <a:t>	Consegna </a:t>
            </a:r>
            <a:r>
              <a:rPr lang="it-IT" sz="1100" dirty="0"/>
              <a:t>riconoscimenti</a:t>
            </a:r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12.55  	</a:t>
            </a:r>
            <a:r>
              <a:rPr lang="it-IT" sz="1100" b="1" dirty="0"/>
              <a:t>Presentazione Congresso Internazionale Atlanta</a:t>
            </a:r>
            <a:endParaRPr lang="it-IT" sz="1100" dirty="0"/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13.05   	</a:t>
            </a:r>
            <a:r>
              <a:rPr lang="it-IT" sz="1100" b="1" dirty="0"/>
              <a:t>Chiusura dei Lavori</a:t>
            </a:r>
            <a:endParaRPr lang="it-IT" sz="1100" dirty="0"/>
          </a:p>
          <a:p>
            <a:endParaRPr lang="it-IT" sz="11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1052739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PROGRAMMA</a:t>
            </a:r>
            <a:endParaRPr lang="it-IT" sz="3200" b="1" dirty="0">
              <a:solidFill>
                <a:srgbClr val="FF0000"/>
              </a:solidFill>
              <a:latin typeface="Frutiger45-Light" panose="020B0400000000000000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41" y="188640"/>
            <a:ext cx="1762791" cy="864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" y="6298389"/>
            <a:ext cx="1313424" cy="54442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12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1196755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ILLUMINAZIONE VILLA REALE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2"/>
            <a:ext cx="4788024" cy="319168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148065" y="2348880"/>
            <a:ext cx="37885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PRENOTAZIONE GOBOS</a:t>
            </a:r>
          </a:p>
          <a:p>
            <a:endParaRPr lang="it-IT" dirty="0"/>
          </a:p>
          <a:p>
            <a:r>
              <a:rPr lang="it-IT" dirty="0" err="1" smtClean="0"/>
              <a:t>Cdpm</a:t>
            </a:r>
            <a:r>
              <a:rPr lang="it-IT" dirty="0" smtClean="0"/>
              <a:t> </a:t>
            </a:r>
            <a:r>
              <a:rPr lang="it-IT" dirty="0" err="1" smtClean="0"/>
              <a:t>Soun</a:t>
            </a:r>
            <a:r>
              <a:rPr lang="it-IT" dirty="0" smtClean="0"/>
              <a:t> Service </a:t>
            </a:r>
          </a:p>
          <a:p>
            <a:r>
              <a:rPr lang="it-IT" dirty="0" smtClean="0"/>
              <a:t>Alzano Lombardo (BG)</a:t>
            </a:r>
          </a:p>
          <a:p>
            <a:endParaRPr lang="it-IT" dirty="0"/>
          </a:p>
          <a:p>
            <a:r>
              <a:rPr lang="it-IT" sz="1600" dirty="0" smtClean="0"/>
              <a:t>Cell: 	</a:t>
            </a:r>
            <a:r>
              <a:rPr lang="it-IT" sz="1600" b="1" dirty="0" smtClean="0"/>
              <a:t>347 310 2779</a:t>
            </a:r>
          </a:p>
          <a:p>
            <a:r>
              <a:rPr lang="it-IT" sz="1600" dirty="0" smtClean="0"/>
              <a:t>E – mail: 	</a:t>
            </a:r>
            <a:r>
              <a:rPr lang="it-IT" sz="1600" b="1" dirty="0" smtClean="0"/>
              <a:t>cdmsoundservice@gmail.com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4407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41" y="188640"/>
            <a:ext cx="1762791" cy="864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" y="6298389"/>
            <a:ext cx="1313424" cy="54442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13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95503" y="265583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CONSIGLIO DI LEGISLAZIONE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27551" y="18736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cap="all" dirty="0">
              <a:solidFill>
                <a:srgbClr val="00B0F0"/>
              </a:solidFill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41" y="188640"/>
            <a:ext cx="1762791" cy="864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" y="6298389"/>
            <a:ext cx="1313424" cy="54442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14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27551" y="18736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cap="all" dirty="0">
              <a:solidFill>
                <a:srgbClr val="00B0F0"/>
              </a:solidFill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02" y="1196752"/>
            <a:ext cx="6629347" cy="55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41" y="188640"/>
            <a:ext cx="1762791" cy="864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" y="6298389"/>
            <a:ext cx="1313424" cy="54442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15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27551" y="2204627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all" dirty="0" smtClean="0">
                <a:solidFill>
                  <a:srgbClr val="00B0F0"/>
                </a:solidFill>
              </a:rPr>
              <a:t>Adeguare lo </a:t>
            </a:r>
            <a:r>
              <a:rPr lang="it-IT" sz="3200" b="1" cap="all" dirty="0">
                <a:solidFill>
                  <a:srgbClr val="00B0F0"/>
                </a:solidFill>
              </a:rPr>
              <a:t>statuto attualmente in uso presso i club all’edizione 2016 </a:t>
            </a:r>
            <a:r>
              <a:rPr lang="it-IT" sz="3200" b="1" cap="all" dirty="0" smtClean="0">
                <a:solidFill>
                  <a:srgbClr val="00B0F0"/>
                </a:solidFill>
              </a:rPr>
              <a:t>proposta </a:t>
            </a:r>
            <a:r>
              <a:rPr lang="it-IT" sz="3200" b="1" cap="all" dirty="0">
                <a:solidFill>
                  <a:srgbClr val="00B0F0"/>
                </a:solidFill>
              </a:rPr>
              <a:t>dal consiglio di legislazione </a:t>
            </a:r>
          </a:p>
          <a:p>
            <a:pPr algn="ctr"/>
            <a:endParaRPr lang="it-IT" sz="3200" b="1" cap="all" dirty="0" smtClean="0">
              <a:solidFill>
                <a:srgbClr val="00B0F0"/>
              </a:solidFill>
            </a:endParaRPr>
          </a:p>
          <a:p>
            <a:pPr algn="ctr"/>
            <a:endParaRPr lang="it-IT" b="1" cap="all" dirty="0">
              <a:solidFill>
                <a:srgbClr val="00B0F0"/>
              </a:solidFill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41" y="188640"/>
            <a:ext cx="1762791" cy="864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" y="6298389"/>
            <a:ext cx="1313424" cy="54442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16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11560" y="1614399"/>
            <a:ext cx="7632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all" dirty="0">
                <a:solidFill>
                  <a:srgbClr val="00B0F0"/>
                </a:solidFill>
              </a:rPr>
              <a:t>regolamento </a:t>
            </a:r>
            <a:r>
              <a:rPr lang="it-IT" sz="3200" b="1" cap="all" dirty="0" err="1">
                <a:solidFill>
                  <a:srgbClr val="00B0F0"/>
                </a:solidFill>
              </a:rPr>
              <a:t>puo’</a:t>
            </a:r>
            <a:r>
              <a:rPr lang="it-IT" sz="3200" b="1" cap="all" dirty="0">
                <a:solidFill>
                  <a:srgbClr val="00B0F0"/>
                </a:solidFill>
              </a:rPr>
              <a:t> essere mantenuto </a:t>
            </a:r>
            <a:r>
              <a:rPr lang="it-IT" sz="3200" b="1" cap="all" dirty="0" err="1">
                <a:solidFill>
                  <a:srgbClr val="00B0F0"/>
                </a:solidFill>
              </a:rPr>
              <a:t>purche</a:t>
            </a:r>
            <a:r>
              <a:rPr lang="it-IT" sz="3200" b="1" cap="all" dirty="0">
                <a:solidFill>
                  <a:srgbClr val="00B0F0"/>
                </a:solidFill>
              </a:rPr>
              <a:t>’ non in contrasto con lo statuto </a:t>
            </a:r>
            <a:r>
              <a:rPr lang="it-IT" sz="3200" b="1" cap="all" dirty="0" smtClean="0">
                <a:solidFill>
                  <a:srgbClr val="00B0F0"/>
                </a:solidFill>
              </a:rPr>
              <a:t>2016 </a:t>
            </a:r>
          </a:p>
          <a:p>
            <a:pPr algn="ctr"/>
            <a:r>
              <a:rPr lang="it-IT" sz="3200" b="1" cap="all" dirty="0" smtClean="0">
                <a:solidFill>
                  <a:srgbClr val="00B0F0"/>
                </a:solidFill>
              </a:rPr>
              <a:t>Da modificare per i club che vogliono mettere in atto i cambiamenti</a:t>
            </a:r>
            <a:endParaRPr lang="it-IT" sz="3200" b="1" cap="all" dirty="0">
              <a:solidFill>
                <a:srgbClr val="00B0F0"/>
              </a:solidFill>
            </a:endParaRPr>
          </a:p>
          <a:p>
            <a:pPr algn="ctr"/>
            <a:endParaRPr lang="it-IT" sz="3200" b="1" cap="all" dirty="0" smtClean="0">
              <a:solidFill>
                <a:srgbClr val="00B0F0"/>
              </a:solidFill>
            </a:endParaRPr>
          </a:p>
          <a:p>
            <a:pPr algn="ctr"/>
            <a:endParaRPr lang="it-IT" b="1" cap="all" dirty="0">
              <a:solidFill>
                <a:srgbClr val="00B0F0"/>
              </a:solidFill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41" y="188640"/>
            <a:ext cx="1762791" cy="864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" y="6298389"/>
            <a:ext cx="1313424" cy="54442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17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91924" y="57748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NEWSLETTER RI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56" y="1500813"/>
            <a:ext cx="5292080" cy="492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4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41" y="188640"/>
            <a:ext cx="1762791" cy="864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" y="6298389"/>
            <a:ext cx="1313424" cy="54442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18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95503" y="152759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NEWSLETTER DISTRETTUALE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68083" y="289719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all" dirty="0" smtClean="0">
                <a:solidFill>
                  <a:srgbClr val="00B0F0"/>
                </a:solidFill>
              </a:rPr>
              <a:t>Rispettare le scadenze</a:t>
            </a:r>
          </a:p>
          <a:p>
            <a:pPr algn="ctr"/>
            <a:endParaRPr lang="it-IT" sz="3200" b="1" cap="all" dirty="0">
              <a:solidFill>
                <a:srgbClr val="00B0F0"/>
              </a:solidFill>
            </a:endParaRPr>
          </a:p>
          <a:p>
            <a:pPr algn="ctr"/>
            <a:r>
              <a:rPr lang="it-IT" sz="3200" b="1" cap="all" dirty="0" smtClean="0">
                <a:solidFill>
                  <a:srgbClr val="00B0F0"/>
                </a:solidFill>
              </a:rPr>
              <a:t>Incitare i club a inviare articoli</a:t>
            </a:r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19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980730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RACCOLTA FONDI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750169"/>
            <a:ext cx="1869889" cy="265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0169"/>
            <a:ext cx="5121612" cy="14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Risultati immagini per yamamay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5" y="3429000"/>
            <a:ext cx="2678047" cy="17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Risultati immagini per foppapedretti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" y="5250407"/>
            <a:ext cx="4147845" cy="8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Risultati immagini per ATALANTA CALCI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4" y="3252894"/>
            <a:ext cx="1325550" cy="21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Risultati immagini per camminata lecche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9" y="4459760"/>
            <a:ext cx="3338513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7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2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63108" y="1543322"/>
            <a:ext cx="8341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SITUAZIONE VISITE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80540" y="2780930"/>
            <a:ext cx="7451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solidFill>
                  <a:schemeClr val="tx2">
                    <a:lumMod val="75000"/>
                  </a:schemeClr>
                </a:solidFill>
              </a:rPr>
              <a:t>Club Visitati: 	</a:t>
            </a:r>
            <a:r>
              <a:rPr lang="it-IT" sz="8000" b="1" dirty="0" smtClean="0">
                <a:solidFill>
                  <a:srgbClr val="FF0000"/>
                </a:solidFill>
              </a:rPr>
              <a:t>36</a:t>
            </a:r>
          </a:p>
          <a:p>
            <a:r>
              <a:rPr lang="it-IT" sz="6600" b="1" dirty="0" smtClean="0">
                <a:solidFill>
                  <a:schemeClr val="tx2">
                    <a:lumMod val="75000"/>
                  </a:schemeClr>
                </a:solidFill>
              </a:rPr>
              <a:t>Club da Visitare: </a:t>
            </a:r>
            <a:r>
              <a:rPr lang="it-IT" sz="8000" b="1" dirty="0" smtClean="0">
                <a:solidFill>
                  <a:srgbClr val="FF0000"/>
                </a:solidFill>
              </a:rPr>
              <a:t>9</a:t>
            </a:r>
            <a:endParaRPr lang="it-IT" sz="6600" b="1" dirty="0" smtClean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1932628" cy="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20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259632" y="1556795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MERCEDES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pic>
        <p:nvPicPr>
          <p:cNvPr id="2" name="Picture 2" descr="Risultati immagini per mercede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67" y="2708920"/>
            <a:ext cx="471007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21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547664" y="836712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NATALIZIA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3568" y="4149080"/>
            <a:ext cx="7989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Ore 11:00 	Visita centro operativo del 118 a Villa Guardia</a:t>
            </a:r>
          </a:p>
          <a:p>
            <a:endParaRPr lang="it-IT" sz="2400" dirty="0"/>
          </a:p>
          <a:p>
            <a:r>
              <a:rPr lang="it-IT" sz="2400" dirty="0" smtClean="0"/>
              <a:t>Ore 13:00 	Pranzo presso il Ristorante Tarantola ad Appiano 		Gentile</a:t>
            </a:r>
            <a:endParaRPr lang="it-IT" sz="2400" dirty="0"/>
          </a:p>
        </p:txBody>
      </p:sp>
      <p:pic>
        <p:nvPicPr>
          <p:cNvPr id="6146" name="Picture 2" descr="https://scontent-cdg2-1.xx.fbcdn.net/v/t1.0-9/14264145_10209037764814846_8805390837047482234_n.jpg?oh=289f8f920f61b12519c0fb26d79eca2e&amp;oe=589579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7" y="1735310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sultati immagini per ristorante tarantola appiano gent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43" y="1704891"/>
            <a:ext cx="3153457" cy="23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41" y="188640"/>
            <a:ext cx="1762791" cy="864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" y="6298389"/>
            <a:ext cx="1313424" cy="54442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22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763688" y="119675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</a:rPr>
              <a:t>NUOVA SEDE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0149" y="2564904"/>
            <a:ext cx="7693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B0F0"/>
                </a:solidFill>
              </a:rPr>
              <a:t>OPEN DAY</a:t>
            </a:r>
            <a:endParaRPr lang="it-IT" sz="4000" b="1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04392"/>
            <a:ext cx="5688632" cy="28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1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23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58" y="1223943"/>
            <a:ext cx="6844756" cy="497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1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33" y="188642"/>
            <a:ext cx="1293597" cy="6341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" y="6387934"/>
            <a:ext cx="1097397" cy="454879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24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1"/>
            <a:ext cx="1140540" cy="5119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78" y="797587"/>
            <a:ext cx="6717754" cy="563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33" y="188642"/>
            <a:ext cx="1293597" cy="6341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" y="6387934"/>
            <a:ext cx="1097397" cy="454879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25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1"/>
            <a:ext cx="1140540" cy="511975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42580"/>
              </p:ext>
            </p:extLst>
          </p:nvPr>
        </p:nvGraphicFramePr>
        <p:xfrm>
          <a:off x="566916" y="1095939"/>
          <a:ext cx="7793690" cy="5650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7036"/>
                <a:gridCol w="1292218"/>
                <a:gridCol w="1292218"/>
                <a:gridCol w="1292218"/>
              </a:tblGrid>
              <a:tr h="537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inviati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2256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 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 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</a:tr>
              <a:tr h="537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invii falliti (*)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118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 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5,52%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</a:tr>
              <a:tr h="537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invii utili totale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2138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 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100,00%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</a:tr>
              <a:tr h="537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email aperta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 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673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31,48%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</a:tr>
              <a:tr h="537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email aperta e cliccata 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 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58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2,71%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</a:tr>
              <a:tr h="537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 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 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731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34,19%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</a:tr>
              <a:tr h="537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ricevute non aperte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1407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>
                          <a:effectLst/>
                        </a:rPr>
                        <a:t> </a:t>
                      </a:r>
                      <a:endParaRPr lang="it-IT" sz="3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65,81%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</a:tr>
              <a:tr h="537127">
                <a:tc>
                  <a:txBody>
                    <a:bodyPr/>
                    <a:lstStyle/>
                    <a:p>
                      <a:endParaRPr lang="it-IT" sz="2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endParaRPr lang="it-IT" sz="2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endParaRPr lang="it-IT" sz="2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endParaRPr lang="it-IT" sz="2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</a:tr>
              <a:tr h="99497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900" dirty="0">
                          <a:effectLst/>
                        </a:rPr>
                        <a:t>(*) caselle piene, indirizzi errati o dismessi</a:t>
                      </a:r>
                      <a:endParaRPr lang="it-IT" sz="3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  <a:tc>
                  <a:txBody>
                    <a:bodyPr/>
                    <a:lstStyle/>
                    <a:p>
                      <a:endParaRPr lang="it-IT" sz="2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1143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2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3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63111" y="1556792"/>
            <a:ext cx="863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SITUAZIONE ROTARY CLUB CENTRAL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2628" y="3239106"/>
            <a:ext cx="42882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Effettivo: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Lecco Manzoni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Merate Brianza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Varedo e del Seveso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Parchi Alto Milanese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580882" y="3239107"/>
            <a:ext cx="4288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Fondo Annuale: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Lecco Le </a:t>
            </a:r>
            <a:r>
              <a:rPr lang="it-IT" sz="2400" b="1" dirty="0" err="1" smtClean="0">
                <a:solidFill>
                  <a:schemeClr val="tx2">
                    <a:lumMod val="50000"/>
                  </a:schemeClr>
                </a:solidFill>
              </a:rPr>
              <a:t>Grigne</a:t>
            </a:r>
            <a:endParaRPr lang="it-IT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Lecco Manzoni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Città di Clusone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Colli Briantei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Merate Brianza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Varese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000148" y="2264677"/>
            <a:ext cx="451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</a:rPr>
              <a:t>CLUB MANCANTI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4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1556793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SITUAZIONE EFFETTIVO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7" y="2326234"/>
            <a:ext cx="8906250" cy="33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7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5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1556793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TERREMOTO</a:t>
            </a:r>
          </a:p>
        </p:txBody>
      </p:sp>
      <p:pic>
        <p:nvPicPr>
          <p:cNvPr id="4098" name="Picture 2" descr="Risultati immagini per terremoto amatri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7" y="3068960"/>
            <a:ext cx="3973439" cy="20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427984" y="3411089"/>
            <a:ext cx="4868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RACCOLTI: </a:t>
            </a:r>
          </a:p>
          <a:p>
            <a:pPr algn="ctr"/>
            <a:r>
              <a:rPr lang="it-IT" sz="4800" b="1" u="sng" dirty="0" smtClean="0"/>
              <a:t>25.800</a:t>
            </a:r>
            <a:r>
              <a:rPr lang="it-IT" dirty="0" smtClean="0"/>
              <a:t>€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512" y="1608468"/>
            <a:ext cx="875711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200" dirty="0" smtClean="0">
                <a:solidFill>
                  <a:srgbClr val="002060"/>
                </a:solidFill>
                <a:latin typeface="Frutiger65" panose="020B0800000000000000" pitchFamily="34" charset="0"/>
              </a:rPr>
              <a:t>Telefono </a:t>
            </a:r>
            <a:r>
              <a:rPr lang="it-IT" sz="2200" dirty="0">
                <a:solidFill>
                  <a:srgbClr val="002060"/>
                </a:solidFill>
                <a:latin typeface="Frutiger65" panose="020B0800000000000000" pitchFamily="34" charset="0"/>
              </a:rPr>
              <a:t>azzurro è l'unico centro di aggregazione per i giovani presente ad Amatrice. Ha necessità di un camper in cui fare dormire i tre suoi operatori che sono fissi ad Amatrice. Ha anche necessità di due container attrezzati per svolgere in inverno l'attività di assistenza psicologica ai minori, devastati da morti e crolli. Penso che siano previsti analoghi interventi in Umbria e nelle Marche. Mi è stato sollecitato un incontro con il Presidente della Organizzazione, che nella scorsa settimana mi ha chiamato dagli USA sollecitando una collaborazione, con ausilio di professionisti rotariani.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1158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7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63108" y="1614399"/>
            <a:ext cx="85573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  <a:latin typeface="Frutiger65" panose="020B0800000000000000" pitchFamily="34" charset="0"/>
              </a:rPr>
              <a:t>Le </a:t>
            </a:r>
            <a:r>
              <a:rPr lang="it-IT" sz="2800" dirty="0">
                <a:solidFill>
                  <a:srgbClr val="002060"/>
                </a:solidFill>
                <a:latin typeface="Frutiger65" panose="020B0800000000000000" pitchFamily="34" charset="0"/>
              </a:rPr>
              <a:t>sezioni dell'Alberghiero di Amatrice sono state trasferite a Rieti, ma non si dispone di beni essenziali per la cucina e per il servizio . </a:t>
            </a:r>
            <a:endParaRPr lang="it-IT" sz="2800" dirty="0" smtClean="0">
              <a:solidFill>
                <a:srgbClr val="002060"/>
              </a:solidFill>
              <a:latin typeface="Frutiger65" panose="020B0800000000000000" pitchFamily="34" charset="0"/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  <a:latin typeface="Frutiger65" panose="020B0800000000000000" pitchFamily="34" charset="0"/>
              </a:rPr>
              <a:t>Il </a:t>
            </a:r>
            <a:r>
              <a:rPr lang="it-IT" sz="2800" dirty="0" err="1">
                <a:solidFill>
                  <a:srgbClr val="002060"/>
                </a:solidFill>
                <a:latin typeface="Frutiger65" panose="020B0800000000000000" pitchFamily="34" charset="0"/>
              </a:rPr>
              <a:t>Pres</a:t>
            </a:r>
            <a:r>
              <a:rPr lang="it-IT" sz="2800" dirty="0">
                <a:solidFill>
                  <a:srgbClr val="002060"/>
                </a:solidFill>
                <a:latin typeface="Frutiger65" panose="020B0800000000000000" pitchFamily="34" charset="0"/>
              </a:rPr>
              <a:t> del RC Rieti mi dice che accetterebbero anche beni con apposizione dei marchi Rotary, disponibili a utilizzarli per i servizi esterni. Ci sarà un elenco dettagliato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94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8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108" y="1846445"/>
            <a:ext cx="86735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 smtClean="0">
                <a:solidFill>
                  <a:srgbClr val="002060"/>
                </a:solidFill>
                <a:latin typeface="Frutiger65" panose="020B0800000000000000" pitchFamily="34" charset="0"/>
              </a:rPr>
              <a:t>Ad </a:t>
            </a:r>
            <a:r>
              <a:rPr lang="it-IT" sz="3200" dirty="0">
                <a:solidFill>
                  <a:srgbClr val="002060"/>
                </a:solidFill>
                <a:latin typeface="Frutiger65" panose="020B0800000000000000" pitchFamily="34" charset="0"/>
              </a:rPr>
              <a:t>Amatrice non si panifica. </a:t>
            </a:r>
            <a:endParaRPr lang="it-IT" sz="3200" dirty="0" smtClean="0">
              <a:solidFill>
                <a:srgbClr val="002060"/>
              </a:solidFill>
              <a:latin typeface="Frutiger65" panose="020B0800000000000000" pitchFamily="34" charset="0"/>
            </a:endParaRPr>
          </a:p>
          <a:p>
            <a:pPr algn="just"/>
            <a:r>
              <a:rPr lang="it-IT" sz="3200" dirty="0" smtClean="0">
                <a:solidFill>
                  <a:srgbClr val="002060"/>
                </a:solidFill>
                <a:latin typeface="Frutiger65" panose="020B0800000000000000" pitchFamily="34" charset="0"/>
              </a:rPr>
              <a:t>I </a:t>
            </a:r>
            <a:r>
              <a:rPr lang="it-IT" sz="3200" dirty="0">
                <a:solidFill>
                  <a:srgbClr val="002060"/>
                </a:solidFill>
                <a:latin typeface="Frutiger65" panose="020B0800000000000000" pitchFamily="34" charset="0"/>
              </a:rPr>
              <a:t>fornai sarebbero pronti a riprendere (pensare anche al risvolto psicologico del sentire diffondersi in paese il profumo del pane in cottura), ma si deve studiare come farlo e con quali strumenti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7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" y="6021288"/>
            <a:ext cx="1981929" cy="82152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BA8E-7AAC-437E-ACC7-2A42036D4A44}" type="slidenum">
              <a:rPr lang="it-IT" smtClean="0"/>
              <a:t>9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250982" y="1610510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Frutiger45-Light" panose="020B0400000000000000" pitchFamily="34" charset="0"/>
              </a:rPr>
              <a:t>TENDER TO NAVE ITALIA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427984" y="3411089"/>
            <a:ext cx="4868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RACCOLTI: </a:t>
            </a:r>
          </a:p>
          <a:p>
            <a:pPr algn="ctr"/>
            <a:r>
              <a:rPr lang="it-IT" sz="4800" b="1" u="sng" dirty="0" smtClean="0"/>
              <a:t>14.400</a:t>
            </a:r>
            <a:r>
              <a:rPr lang="it-IT" dirty="0" smtClean="0"/>
              <a:t>€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8" y="188640"/>
            <a:ext cx="2245796" cy="1008112"/>
          </a:xfrm>
          <a:prstGeom prst="rect">
            <a:avLst/>
          </a:prstGeom>
        </p:spPr>
      </p:pic>
      <p:pic>
        <p:nvPicPr>
          <p:cNvPr id="3074" name="Picture 2" descr="Risultati immagini per TENDER TO NAVE ITAL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0" y="3173613"/>
            <a:ext cx="3948853" cy="18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Club per campane</Template>
  <TotalTime>897</TotalTime>
  <Words>466</Words>
  <Application>Microsoft Office PowerPoint</Application>
  <PresentationFormat>Presentazione su schermo (4:3)</PresentationFormat>
  <Paragraphs>182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</dc:creator>
  <cp:lastModifiedBy>Chiara</cp:lastModifiedBy>
  <cp:revision>57</cp:revision>
  <dcterms:created xsi:type="dcterms:W3CDTF">2016-04-19T14:21:19Z</dcterms:created>
  <dcterms:modified xsi:type="dcterms:W3CDTF">2016-11-07T18:10:20Z</dcterms:modified>
</cp:coreProperties>
</file>