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7"/>
  </p:notesMasterIdLst>
  <p:sldIdLst>
    <p:sldId id="263" r:id="rId2"/>
    <p:sldId id="280" r:id="rId3"/>
    <p:sldId id="265" r:id="rId4"/>
    <p:sldId id="266" r:id="rId5"/>
    <p:sldId id="282" r:id="rId6"/>
    <p:sldId id="281" r:id="rId7"/>
    <p:sldId id="283" r:id="rId8"/>
    <p:sldId id="284" r:id="rId9"/>
    <p:sldId id="286" r:id="rId10"/>
    <p:sldId id="285" r:id="rId11"/>
    <p:sldId id="287" r:id="rId12"/>
    <p:sldId id="288" r:id="rId13"/>
    <p:sldId id="267" r:id="rId14"/>
    <p:sldId id="260" r:id="rId15"/>
    <p:sldId id="259" r:id="rId16"/>
    <p:sldId id="262" r:id="rId17"/>
    <p:sldId id="268" r:id="rId18"/>
    <p:sldId id="270" r:id="rId19"/>
    <p:sldId id="271" r:id="rId20"/>
    <p:sldId id="272" r:id="rId21"/>
    <p:sldId id="274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Pesavento" initials="CP" lastIdx="0" clrIdx="0">
    <p:extLst>
      <p:ext uri="{19B8F6BF-5375-455C-9EA6-DF929625EA0E}">
        <p15:presenceInfo xmlns:p15="http://schemas.microsoft.com/office/powerpoint/2012/main" userId="f001e113582d2d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ara\Desktop\LAVORO%20A%20CASA\Distretto%202042%20a.r.%202016-2017\03_Commissioni\Effettivo\Effettivo%20D.%202042%20diviso%20per%20anni%20agg.%20gen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FF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3200" b="0" i="0">
                <a:solidFill>
                  <a:srgbClr val="FF0000"/>
                </a:solidFill>
                <a:latin typeface="Franklin Gothic Book" panose="020B0503020102020204" pitchFamily="34" charset="0"/>
              </a:rPr>
              <a:t>EFFETTIVO</a:t>
            </a:r>
            <a:r>
              <a:rPr lang="en-US" sz="3200" b="0" i="0" baseline="0">
                <a:solidFill>
                  <a:srgbClr val="FF0000"/>
                </a:solidFill>
                <a:latin typeface="Franklin Gothic Book" panose="020B0503020102020204" pitchFamily="34" charset="0"/>
              </a:rPr>
              <a:t> DISTRETTO 2042 ULTIMI ANNI</a:t>
            </a:r>
            <a:endParaRPr lang="en-US" sz="3200" b="0" i="0">
              <a:solidFill>
                <a:srgbClr val="FF0000"/>
              </a:solidFill>
              <a:latin typeface="Franklin Gothic Book" panose="020B0503020102020204" pitchFamily="34" charset="0"/>
            </a:endParaRPr>
          </a:p>
        </c:rich>
      </c:tx>
      <c:layout>
        <c:manualLayout>
          <c:xMode val="edge"/>
          <c:yMode val="edge"/>
          <c:x val="0.1912737252888016"/>
          <c:y val="3.7417470064870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FF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031646202350381"/>
          <c:y val="0.13422672346488229"/>
          <c:w val="0.76755287401760253"/>
          <c:h val="0.65059889550039918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Foglio1!$D$1:$M$1</c:f>
              <c:numCache>
                <c:formatCode>mmm\-yy</c:formatCode>
                <c:ptCount val="9"/>
                <c:pt idx="0">
                  <c:v>40360</c:v>
                </c:pt>
                <c:pt idx="1">
                  <c:v>40725</c:v>
                </c:pt>
                <c:pt idx="2">
                  <c:v>41091</c:v>
                </c:pt>
                <c:pt idx="3">
                  <c:v>41456</c:v>
                </c:pt>
                <c:pt idx="4">
                  <c:v>41821</c:v>
                </c:pt>
                <c:pt idx="5">
                  <c:v>42186</c:v>
                </c:pt>
                <c:pt idx="6">
                  <c:v>42552</c:v>
                </c:pt>
                <c:pt idx="7">
                  <c:v>42736</c:v>
                </c:pt>
                <c:pt idx="8">
                  <c:v>42856</c:v>
                </c:pt>
              </c:numCache>
            </c:numRef>
          </c:cat>
          <c:val>
            <c:numRef>
              <c:f>Foglio1!$D$57:$M$57</c:f>
              <c:numCache>
                <c:formatCode>#,##0</c:formatCode>
                <c:ptCount val="9"/>
                <c:pt idx="0">
                  <c:v>2316</c:v>
                </c:pt>
                <c:pt idx="1">
                  <c:v>2275</c:v>
                </c:pt>
                <c:pt idx="2">
                  <c:v>2273</c:v>
                </c:pt>
                <c:pt idx="3">
                  <c:v>2183</c:v>
                </c:pt>
                <c:pt idx="4">
                  <c:v>2124</c:v>
                </c:pt>
                <c:pt idx="5">
                  <c:v>2127</c:v>
                </c:pt>
                <c:pt idx="6">
                  <c:v>2152</c:v>
                </c:pt>
                <c:pt idx="7">
                  <c:v>2170</c:v>
                </c:pt>
                <c:pt idx="8">
                  <c:v>2225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A-405E-8509-0755507A8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100240"/>
        <c:axId val="336100568"/>
      </c:lineChart>
      <c:dateAx>
        <c:axId val="3361002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100568"/>
        <c:crosses val="autoZero"/>
        <c:auto val="1"/>
        <c:lblOffset val="100"/>
        <c:baseTimeUnit val="months"/>
      </c:dateAx>
      <c:valAx>
        <c:axId val="33610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800" b="0" i="0" u="none" strike="noStrike" kern="1200" baseline="0">
                    <a:solidFill>
                      <a:srgbClr val="FF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4800" b="0" i="0">
                    <a:solidFill>
                      <a:srgbClr val="FF0000"/>
                    </a:solidFill>
                    <a:latin typeface="Franklin Gothic Book" panose="020B0503020102020204" pitchFamily="34" charset="0"/>
                  </a:rPr>
                  <a:t>soci</a:t>
                </a:r>
              </a:p>
            </c:rich>
          </c:tx>
          <c:layout>
            <c:manualLayout>
              <c:xMode val="edge"/>
              <c:yMode val="edge"/>
              <c:x val="8.8245939143593629E-3"/>
              <c:y val="0.38374304505012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800" b="0" i="0" u="none" strike="noStrike" kern="1200" baseline="0">
                  <a:solidFill>
                    <a:srgbClr val="FF0000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100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spc="-1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spc="-1">
                <a:latin typeface="Times New Roman"/>
              </a:rPr>
              <a:t>&lt;data/ora&gt;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spc="-1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87A4AF-D977-4428-8DC7-1497ACEE5925}" type="slidenum">
              <a:rPr lang="it-IT" sz="1400" spc="-1">
                <a:latin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5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44F27C-61E5-4A6B-A9B2-567710F7E671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/>
          </a:p>
        </p:txBody>
      </p:sp>
      <p:sp>
        <p:nvSpPr>
          <p:cNvPr id="264" name="CustomShape 3"/>
          <p:cNvSpPr/>
          <p:nvPr/>
        </p:nvSpPr>
        <p:spPr>
          <a:xfrm>
            <a:off x="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7F37AB-D2DA-43B6-A921-6416BB84F464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  <p:sp>
        <p:nvSpPr>
          <p:cNvPr id="261" name="CustomShape 3"/>
          <p:cNvSpPr/>
          <p:nvPr/>
        </p:nvSpPr>
        <p:spPr>
          <a:xfrm>
            <a:off x="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2772000" y="1604520"/>
            <a:ext cx="6647040" cy="3977280"/>
          </a:xfrm>
          <a:prstGeom prst="rect">
            <a:avLst/>
          </a:prstGeom>
          <a:ln>
            <a:noFill/>
          </a:ln>
        </p:spPr>
      </p:pic>
      <p:pic>
        <p:nvPicPr>
          <p:cNvPr id="72" name="Immagine 71"/>
          <p:cNvPicPr/>
          <p:nvPr/>
        </p:nvPicPr>
        <p:blipFill>
          <a:blip r:embed="rId2"/>
          <a:stretch/>
        </p:blipFill>
        <p:spPr>
          <a:xfrm>
            <a:off x="2772000" y="1604520"/>
            <a:ext cx="66470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ann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188640"/>
            <a:ext cx="1345332" cy="6039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1265403" cy="6202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5" t="26139" r="5114" b="26140"/>
          <a:stretch/>
        </p:blipFill>
        <p:spPr>
          <a:xfrm>
            <a:off x="84110" y="6256404"/>
            <a:ext cx="1444646" cy="55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0181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>
                <a:latin typeface="Arial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spc="-1">
                <a:latin typeface="Arial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spc="-1">
                <a:latin typeface="Arial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spc="-1">
                <a:latin typeface="Arial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0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/>
    <p:bodyStyle>
      <a:lvl1pPr marL="432000" indent="-324000">
        <a:buClr>
          <a:srgbClr val="FFFFFF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rotary.org/s_viewpagefield.jsp?fieldid=1330561&amp;codedid=W3ANOEdZHUc5Jm0sOBcQOwkgBlRxfgkBH2RbUkFGZQ~~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rotary.org/s_viewpagefield.jsp?fieldid=1330561&amp;codedid=W3ANOEdZHUc5Jm0sOBcQOwkgBlRxfgkBH2RbUkFGZQ~~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rotary.org/s_viewpagefield.jsp?fieldid=1330561&amp;codedid=W3ANOEdZHUc5Jm0sOBcQOwkgBlRxfgkBH2RbUkFGZQ~~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7368" y="45091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FRANCO GIACOTTI</a:t>
            </a:r>
          </a:p>
          <a:p>
            <a:r>
              <a:rPr lang="it-IT" sz="2800" b="1" dirty="0">
                <a:latin typeface="Frutiger55Roman" panose="020B0500000000000000" pitchFamily="34" charset="0"/>
              </a:rPr>
              <a:t>Presidente Commissione Distrettuale Relazioni Pubbliche</a:t>
            </a:r>
            <a:endParaRPr lang="it-IT" sz="1200" b="1" dirty="0">
              <a:latin typeface="Frutiger55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70141"/>
              </p:ext>
            </p:extLst>
          </p:nvPr>
        </p:nvGraphicFramePr>
        <p:xfrm>
          <a:off x="119337" y="116632"/>
          <a:ext cx="11881320" cy="6653474"/>
        </p:xfrm>
        <a:graphic>
          <a:graphicData uri="http://schemas.openxmlformats.org/drawingml/2006/table">
            <a:tbl>
              <a:tblPr/>
              <a:tblGrid>
                <a:gridCol w="1468626">
                  <a:extLst>
                    <a:ext uri="{9D8B030D-6E8A-4147-A177-3AD203B41FA5}">
                      <a16:colId xmlns:a16="http://schemas.microsoft.com/office/drawing/2014/main" val="4131398648"/>
                    </a:ext>
                  </a:extLst>
                </a:gridCol>
                <a:gridCol w="2884331">
                  <a:extLst>
                    <a:ext uri="{9D8B030D-6E8A-4147-A177-3AD203B41FA5}">
                      <a16:colId xmlns:a16="http://schemas.microsoft.com/office/drawing/2014/main" val="2632810699"/>
                    </a:ext>
                  </a:extLst>
                </a:gridCol>
                <a:gridCol w="886468">
                  <a:extLst>
                    <a:ext uri="{9D8B030D-6E8A-4147-A177-3AD203B41FA5}">
                      <a16:colId xmlns:a16="http://schemas.microsoft.com/office/drawing/2014/main" val="1273399110"/>
                    </a:ext>
                  </a:extLst>
                </a:gridCol>
                <a:gridCol w="965854">
                  <a:extLst>
                    <a:ext uri="{9D8B030D-6E8A-4147-A177-3AD203B41FA5}">
                      <a16:colId xmlns:a16="http://schemas.microsoft.com/office/drawing/2014/main" val="796871871"/>
                    </a:ext>
                  </a:extLst>
                </a:gridCol>
                <a:gridCol w="886468">
                  <a:extLst>
                    <a:ext uri="{9D8B030D-6E8A-4147-A177-3AD203B41FA5}">
                      <a16:colId xmlns:a16="http://schemas.microsoft.com/office/drawing/2014/main" val="3655682058"/>
                    </a:ext>
                  </a:extLst>
                </a:gridCol>
                <a:gridCol w="886468">
                  <a:extLst>
                    <a:ext uri="{9D8B030D-6E8A-4147-A177-3AD203B41FA5}">
                      <a16:colId xmlns:a16="http://schemas.microsoft.com/office/drawing/2014/main" val="1904771684"/>
                    </a:ext>
                  </a:extLst>
                </a:gridCol>
                <a:gridCol w="1111393">
                  <a:extLst>
                    <a:ext uri="{9D8B030D-6E8A-4147-A177-3AD203B41FA5}">
                      <a16:colId xmlns:a16="http://schemas.microsoft.com/office/drawing/2014/main" val="2479980999"/>
                    </a:ext>
                  </a:extLst>
                </a:gridCol>
                <a:gridCol w="886468">
                  <a:extLst>
                    <a:ext uri="{9D8B030D-6E8A-4147-A177-3AD203B41FA5}">
                      <a16:colId xmlns:a16="http://schemas.microsoft.com/office/drawing/2014/main" val="1732010680"/>
                    </a:ext>
                  </a:extLst>
                </a:gridCol>
                <a:gridCol w="979082">
                  <a:extLst>
                    <a:ext uri="{9D8B030D-6E8A-4147-A177-3AD203B41FA5}">
                      <a16:colId xmlns:a16="http://schemas.microsoft.com/office/drawing/2014/main" val="1745235873"/>
                    </a:ext>
                  </a:extLst>
                </a:gridCol>
                <a:gridCol w="926162">
                  <a:extLst>
                    <a:ext uri="{9D8B030D-6E8A-4147-A177-3AD203B41FA5}">
                      <a16:colId xmlns:a16="http://schemas.microsoft.com/office/drawing/2014/main" val="64711867"/>
                    </a:ext>
                  </a:extLst>
                </a:gridCol>
              </a:tblGrid>
              <a:tr h="9633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Club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Soci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Fondo Annuale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Raggiunta     F. 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Donazione pro capite 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Versamenti Fondo Annuale  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 PolioPlus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di Dotazione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Totale       2016-2017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39834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</a:t>
                      </a:r>
                    </a:p>
                  </a:txBody>
                  <a:tcPr marL="6911" marR="6911" marT="6911" marB="331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165,81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1.165,81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17091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54627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Bormio Contea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158,7%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666,67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822,23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95519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Colico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01299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34488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Lecco "Le Grigne"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02174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Lecco Manzoni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43834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Sondrio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002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Adda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666,67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822,23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10156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 Briantei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148225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 e Delle Brughiere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2.455,79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1.045,03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3.500,82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86669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Merate Brianza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91299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Seregno-Desio-Carate Brianza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2.894,65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2.894,65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92931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Varedo e del Seveso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71419"/>
                  </a:ext>
                </a:extLst>
              </a:tr>
              <a:tr h="442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Brianza Nord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10.050,44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1.045,03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11.095,47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91453"/>
                  </a:ext>
                </a:extLst>
              </a:tr>
              <a:tr h="442842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Appiano Gentile e delle Colline Comasche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3.157,89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3.157,89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86922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Cantù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2.326,87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2.326,87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67107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67204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Como-Baradello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658,48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658,48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22185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Erba Laghi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3.755,55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111,11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3.866,66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88284"/>
                  </a:ext>
                </a:extLst>
              </a:tr>
              <a:tr h="2528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Lario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15.240,31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769,59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16.009,90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2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61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84270"/>
              </p:ext>
            </p:extLst>
          </p:nvPr>
        </p:nvGraphicFramePr>
        <p:xfrm>
          <a:off x="119336" y="116633"/>
          <a:ext cx="11953329" cy="6624740"/>
        </p:xfrm>
        <a:graphic>
          <a:graphicData uri="http://schemas.openxmlformats.org/drawingml/2006/table">
            <a:tbl>
              <a:tblPr/>
              <a:tblGrid>
                <a:gridCol w="1477525">
                  <a:extLst>
                    <a:ext uri="{9D8B030D-6E8A-4147-A177-3AD203B41FA5}">
                      <a16:colId xmlns:a16="http://schemas.microsoft.com/office/drawing/2014/main" val="45517051"/>
                    </a:ext>
                  </a:extLst>
                </a:gridCol>
                <a:gridCol w="2901810">
                  <a:extLst>
                    <a:ext uri="{9D8B030D-6E8A-4147-A177-3AD203B41FA5}">
                      <a16:colId xmlns:a16="http://schemas.microsoft.com/office/drawing/2014/main" val="3867379577"/>
                    </a:ext>
                  </a:extLst>
                </a:gridCol>
                <a:gridCol w="891842">
                  <a:extLst>
                    <a:ext uri="{9D8B030D-6E8A-4147-A177-3AD203B41FA5}">
                      <a16:colId xmlns:a16="http://schemas.microsoft.com/office/drawing/2014/main" val="2596048951"/>
                    </a:ext>
                  </a:extLst>
                </a:gridCol>
                <a:gridCol w="971707">
                  <a:extLst>
                    <a:ext uri="{9D8B030D-6E8A-4147-A177-3AD203B41FA5}">
                      <a16:colId xmlns:a16="http://schemas.microsoft.com/office/drawing/2014/main" val="307625920"/>
                    </a:ext>
                  </a:extLst>
                </a:gridCol>
                <a:gridCol w="891842">
                  <a:extLst>
                    <a:ext uri="{9D8B030D-6E8A-4147-A177-3AD203B41FA5}">
                      <a16:colId xmlns:a16="http://schemas.microsoft.com/office/drawing/2014/main" val="4004072282"/>
                    </a:ext>
                  </a:extLst>
                </a:gridCol>
                <a:gridCol w="891842">
                  <a:extLst>
                    <a:ext uri="{9D8B030D-6E8A-4147-A177-3AD203B41FA5}">
                      <a16:colId xmlns:a16="http://schemas.microsoft.com/office/drawing/2014/main" val="501493415"/>
                    </a:ext>
                  </a:extLst>
                </a:gridCol>
                <a:gridCol w="1118128">
                  <a:extLst>
                    <a:ext uri="{9D8B030D-6E8A-4147-A177-3AD203B41FA5}">
                      <a16:colId xmlns:a16="http://schemas.microsoft.com/office/drawing/2014/main" val="969360667"/>
                    </a:ext>
                  </a:extLst>
                </a:gridCol>
                <a:gridCol w="891842">
                  <a:extLst>
                    <a:ext uri="{9D8B030D-6E8A-4147-A177-3AD203B41FA5}">
                      <a16:colId xmlns:a16="http://schemas.microsoft.com/office/drawing/2014/main" val="2830805366"/>
                    </a:ext>
                  </a:extLst>
                </a:gridCol>
                <a:gridCol w="985019">
                  <a:extLst>
                    <a:ext uri="{9D8B030D-6E8A-4147-A177-3AD203B41FA5}">
                      <a16:colId xmlns:a16="http://schemas.microsoft.com/office/drawing/2014/main" val="2707830573"/>
                    </a:ext>
                  </a:extLst>
                </a:gridCol>
                <a:gridCol w="931772">
                  <a:extLst>
                    <a:ext uri="{9D8B030D-6E8A-4147-A177-3AD203B41FA5}">
                      <a16:colId xmlns:a16="http://schemas.microsoft.com/office/drawing/2014/main" val="3752220318"/>
                    </a:ext>
                  </a:extLst>
                </a:gridCol>
              </a:tblGrid>
              <a:tr h="9425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Club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Soci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Fondo Annuale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Raggiunta     F. 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Donazione pro capite 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Versamenti Fondo Annuale    F.A.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 PolioPlus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di Dotazione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Totale       2016-2017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04192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6.736,84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6.736,84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63344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 Est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64254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 Nord Lissone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36103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 Ovest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37793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 Villa Reale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1.111,11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1.111,11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52003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Monza Brianza 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86906"/>
                  </a:ext>
                </a:extLst>
              </a:tr>
              <a:tr h="4213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Monza Brianza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6.736,84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1.111,11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7.847,95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01645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Busto-Gallarate-Legnano-Castellanza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6.138,72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11.838,72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63094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Busto-Gallarate-Legnano-La Malpensa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53682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Busto-Gallarate-Legnano-Ticino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4585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Magenta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1.052,63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1.052,63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30179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Parchi Alto Milanese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1730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Saronno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93307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Olona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7.191,35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27.591,35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04397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57441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Citta'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Alta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18129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 Hospital 1 Giovanni XXIII</a:t>
                      </a: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32332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 Nord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108,12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5.406,00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5.406,00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22213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 Ovest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5.736,84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1.052,63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6.789,47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90806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Bergamo Sud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6.005,26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1.052,63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7.057,89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42533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Orobico 1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3317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34.935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73,14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24.648,10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3.055,26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27.703,36</a:t>
                      </a:r>
                    </a:p>
                  </a:txBody>
                  <a:tcPr marL="6911" marR="6911" marT="6911" marB="331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5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48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52765"/>
              </p:ext>
            </p:extLst>
          </p:nvPr>
        </p:nvGraphicFramePr>
        <p:xfrm>
          <a:off x="119336" y="44624"/>
          <a:ext cx="11809318" cy="6741365"/>
        </p:xfrm>
        <a:graphic>
          <a:graphicData uri="http://schemas.openxmlformats.org/drawingml/2006/table">
            <a:tbl>
              <a:tblPr/>
              <a:tblGrid>
                <a:gridCol w="1459726">
                  <a:extLst>
                    <a:ext uri="{9D8B030D-6E8A-4147-A177-3AD203B41FA5}">
                      <a16:colId xmlns:a16="http://schemas.microsoft.com/office/drawing/2014/main" val="402029203"/>
                    </a:ext>
                  </a:extLst>
                </a:gridCol>
                <a:gridCol w="2866851">
                  <a:extLst>
                    <a:ext uri="{9D8B030D-6E8A-4147-A177-3AD203B41FA5}">
                      <a16:colId xmlns:a16="http://schemas.microsoft.com/office/drawing/2014/main" val="2712815440"/>
                    </a:ext>
                  </a:extLst>
                </a:gridCol>
                <a:gridCol w="881096">
                  <a:extLst>
                    <a:ext uri="{9D8B030D-6E8A-4147-A177-3AD203B41FA5}">
                      <a16:colId xmlns:a16="http://schemas.microsoft.com/office/drawing/2014/main" val="1388796590"/>
                    </a:ext>
                  </a:extLst>
                </a:gridCol>
                <a:gridCol w="960001">
                  <a:extLst>
                    <a:ext uri="{9D8B030D-6E8A-4147-A177-3AD203B41FA5}">
                      <a16:colId xmlns:a16="http://schemas.microsoft.com/office/drawing/2014/main" val="299366352"/>
                    </a:ext>
                  </a:extLst>
                </a:gridCol>
                <a:gridCol w="881096">
                  <a:extLst>
                    <a:ext uri="{9D8B030D-6E8A-4147-A177-3AD203B41FA5}">
                      <a16:colId xmlns:a16="http://schemas.microsoft.com/office/drawing/2014/main" val="3973495935"/>
                    </a:ext>
                  </a:extLst>
                </a:gridCol>
                <a:gridCol w="881096">
                  <a:extLst>
                    <a:ext uri="{9D8B030D-6E8A-4147-A177-3AD203B41FA5}">
                      <a16:colId xmlns:a16="http://schemas.microsoft.com/office/drawing/2014/main" val="4109270553"/>
                    </a:ext>
                  </a:extLst>
                </a:gridCol>
                <a:gridCol w="1104658">
                  <a:extLst>
                    <a:ext uri="{9D8B030D-6E8A-4147-A177-3AD203B41FA5}">
                      <a16:colId xmlns:a16="http://schemas.microsoft.com/office/drawing/2014/main" val="913319404"/>
                    </a:ext>
                  </a:extLst>
                </a:gridCol>
                <a:gridCol w="881096">
                  <a:extLst>
                    <a:ext uri="{9D8B030D-6E8A-4147-A177-3AD203B41FA5}">
                      <a16:colId xmlns:a16="http://schemas.microsoft.com/office/drawing/2014/main" val="2811354218"/>
                    </a:ext>
                  </a:extLst>
                </a:gridCol>
                <a:gridCol w="973151">
                  <a:extLst>
                    <a:ext uri="{9D8B030D-6E8A-4147-A177-3AD203B41FA5}">
                      <a16:colId xmlns:a16="http://schemas.microsoft.com/office/drawing/2014/main" val="891077531"/>
                    </a:ext>
                  </a:extLst>
                </a:gridCol>
                <a:gridCol w="920547">
                  <a:extLst>
                    <a:ext uri="{9D8B030D-6E8A-4147-A177-3AD203B41FA5}">
                      <a16:colId xmlns:a16="http://schemas.microsoft.com/office/drawing/2014/main" val="2624108769"/>
                    </a:ext>
                  </a:extLst>
                </a:gridCol>
              </a:tblGrid>
              <a:tr h="12694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Club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Soci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Fondo Annuale  F.A.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Raggiunta     F. A.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Donazione pro capite   F.A.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Versamenti Fondo Annuale    F.A.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 PolioPlus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di Dotazione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Totale       2016-2017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34730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Dalmine Centenario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3.696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3.064,63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3.064,63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72594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Città di Clusone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6348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E-Club 2042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81918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Romano di Lombardia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60145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Sarnico e Valle Cavallina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1.052,63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277,78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1.330,41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19565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Treviglio e della Pianura Bergamasca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101,36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5.473,68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5.473,68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33440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Orobico 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6.526,31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3.342,41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9.868,72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22512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Laveno-Luino "Alto Verbano"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36388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Sesto Calende-Angera-Lago Maggiore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101,85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5.194,44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5.194,44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588757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Tradate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3.383,14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1.326,08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1.115,79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5.825,01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69634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Varese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83595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Varese Ceresio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43864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Varese-Verbano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5.157,74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5.157,74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65535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Seprio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142" marB="4388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28.450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28,03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8.577,58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6.483,82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1.115,79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16.177,19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293298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Distretto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30 Aprile 2017</a:t>
                      </a:r>
                    </a:p>
                  </a:txBody>
                  <a:tcPr marL="9142" marR="9142" marT="9142" marB="4388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182.409</a:t>
                      </a:r>
                    </a:p>
                  </a:txBody>
                  <a:tcPr marL="9142" marR="9142" marT="9142" marB="4388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43,16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92.846,25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23.319,94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2.115,79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118.281,98</a:t>
                      </a:r>
                    </a:p>
                  </a:txBody>
                  <a:tcPr marL="9142" marR="9142" marT="9142" marB="438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6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3352" y="4523636"/>
            <a:ext cx="1072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ROBERTO DOTTI</a:t>
            </a:r>
          </a:p>
          <a:p>
            <a:r>
              <a:rPr lang="it-IT" sz="2800" b="1" dirty="0">
                <a:latin typeface="Frutiger55Roman" panose="020B0500000000000000" pitchFamily="34" charset="0"/>
              </a:rPr>
              <a:t>Presidente Commissione Distrettuale</a:t>
            </a:r>
          </a:p>
          <a:p>
            <a:r>
              <a:rPr lang="it-IT" sz="2800" b="1" dirty="0">
                <a:latin typeface="Frutiger55Roman" panose="020B0500000000000000" pitchFamily="34" charset="0"/>
              </a:rPr>
              <a:t>Effettivo</a:t>
            </a:r>
            <a:endParaRPr lang="it-IT" sz="1200" b="1" dirty="0">
              <a:latin typeface="Frutiger55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/>
          <a:stretch/>
        </p:blipFill>
        <p:spPr>
          <a:xfrm>
            <a:off x="1542360" y="206054"/>
            <a:ext cx="8179887" cy="6651946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623392" y="2205000"/>
            <a:ext cx="11017224" cy="271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	1° Luglio 2016: 			</a:t>
            </a:r>
            <a:r>
              <a:rPr lang="it-IT" sz="5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2.151</a:t>
            </a:r>
            <a:r>
              <a:rPr lang="it-IT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 soci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	3   Maggio   2017: 			</a:t>
            </a:r>
            <a:r>
              <a:rPr lang="it-IT" sz="5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2.225</a:t>
            </a:r>
            <a:r>
              <a:rPr lang="it-IT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DejaVu Sans"/>
              </a:rPr>
              <a:t> soci</a:t>
            </a:r>
            <a:endParaRPr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32303" y="5085184"/>
            <a:ext cx="514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7200" dirty="0">
                <a:solidFill>
                  <a:srgbClr val="FF0000"/>
                </a:solidFill>
                <a:latin typeface="Frutiger95-UltraBlack" panose="020B0A00000000000000" pitchFamily="34" charset="0"/>
              </a:rPr>
              <a:t>+ 74 soci</a:t>
            </a:r>
            <a:endParaRPr lang="it-IT" dirty="0">
              <a:solidFill>
                <a:srgbClr val="FF0000"/>
              </a:solidFill>
              <a:latin typeface="Frutiger95-UltraBlack" panose="020B0A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magine 4"/>
          <p:cNvPicPr/>
          <p:nvPr/>
        </p:nvPicPr>
        <p:blipFill>
          <a:blip r:embed="rId3"/>
          <a:stretch/>
        </p:blipFill>
        <p:spPr>
          <a:xfrm>
            <a:off x="25674" y="6037200"/>
            <a:ext cx="1981080" cy="8208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8077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E96AA22-A533-4638-98FA-BC8F2620D55C}" type="slidenum">
              <a:rPr lang="it-IT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/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361AF9D-E458-43CE-9446-FBFA4E4CD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277453"/>
              </p:ext>
            </p:extLst>
          </p:nvPr>
        </p:nvGraphicFramePr>
        <p:xfrm>
          <a:off x="551384" y="116360"/>
          <a:ext cx="10873208" cy="62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055440" y="476672"/>
            <a:ext cx="9291638" cy="5037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689" algn="ctr">
              <a:spcBef>
                <a:spcPts val="88"/>
              </a:spcBef>
              <a:tabLst>
                <a:tab pos="1560502" algn="l"/>
              </a:tabLst>
            </a:pPr>
            <a:r>
              <a:rPr sz="3200" spc="-4" dirty="0">
                <a:solidFill>
                  <a:srgbClr val="FF0000"/>
                </a:solidFill>
              </a:rPr>
              <a:t>Rotary</a:t>
            </a:r>
            <a:r>
              <a:rPr lang="it-IT" sz="3200" spc="-4" dirty="0">
                <a:solidFill>
                  <a:srgbClr val="FF0000"/>
                </a:solidFill>
              </a:rPr>
              <a:t> </a:t>
            </a:r>
            <a:r>
              <a:rPr sz="3200" spc="-4" dirty="0">
                <a:solidFill>
                  <a:srgbClr val="FF0000"/>
                </a:solidFill>
              </a:rPr>
              <a:t>Italia:</a:t>
            </a:r>
            <a:r>
              <a:rPr sz="3200" spc="-53" dirty="0">
                <a:solidFill>
                  <a:srgbClr val="FF0000"/>
                </a:solidFill>
              </a:rPr>
              <a:t> </a:t>
            </a:r>
            <a:r>
              <a:rPr sz="3200" spc="-4" dirty="0">
                <a:solidFill>
                  <a:srgbClr val="FF0000"/>
                </a:solidFill>
              </a:rPr>
              <a:t>MEMBERSHIP</a:t>
            </a:r>
          </a:p>
        </p:txBody>
      </p:sp>
      <p:sp>
        <p:nvSpPr>
          <p:cNvPr id="9" name="object 9"/>
          <p:cNvSpPr/>
          <p:nvPr/>
        </p:nvSpPr>
        <p:spPr>
          <a:xfrm>
            <a:off x="551384" y="1196752"/>
            <a:ext cx="11161240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15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3352" y="4523636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Edoardo </a:t>
            </a:r>
            <a:r>
              <a:rPr lang="it-IT" sz="4000" dirty="0" err="1">
                <a:latin typeface="Frutiger95-UltraBlack" panose="020B0A00000000000000" pitchFamily="34" charset="0"/>
              </a:rPr>
              <a:t>Gerbelli</a:t>
            </a:r>
            <a:r>
              <a:rPr lang="it-IT" sz="4000" dirty="0">
                <a:latin typeface="Frutiger95-UltraBlack" panose="020B0A00000000000000" pitchFamily="34" charset="0"/>
              </a:rPr>
              <a:t> – Tobia Scandolara</a:t>
            </a:r>
          </a:p>
        </p:txBody>
      </p:sp>
    </p:spTree>
    <p:extLst>
      <p:ext uri="{BB962C8B-B14F-4D97-AF65-F5344CB8AC3E}">
        <p14:creationId xmlns:p14="http://schemas.microsoft.com/office/powerpoint/2010/main" val="152584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393" y="526007"/>
            <a:ext cx="9949711" cy="482295"/>
          </a:xfrm>
          <a:prstGeom prst="rect">
            <a:avLst/>
          </a:prstGeom>
        </p:spPr>
        <p:txBody>
          <a:bodyPr vert="horz" wrap="square" lIns="0" tIns="31670" rIns="0" bIns="0" rtlCol="0" anchor="ctr">
            <a:spAutoFit/>
          </a:bodyPr>
          <a:lstStyle/>
          <a:p>
            <a:pPr marL="504417">
              <a:spcBef>
                <a:spcPts val="249"/>
              </a:spcBef>
            </a:pPr>
            <a:r>
              <a:rPr spc="32" dirty="0"/>
              <a:t>DASHBOARD </a:t>
            </a:r>
            <a:r>
              <a:rPr spc="45" dirty="0"/>
              <a:t>ATTESTATO </a:t>
            </a:r>
            <a:r>
              <a:rPr spc="54" dirty="0"/>
              <a:t>PRESIDENZIALE 2016 </a:t>
            </a:r>
            <a:r>
              <a:rPr dirty="0"/>
              <a:t>- </a:t>
            </a:r>
            <a:r>
              <a:rPr spc="218" dirty="0"/>
              <a:t> </a:t>
            </a:r>
            <a:r>
              <a:rPr spc="77" dirty="0"/>
              <a:t>2017</a:t>
            </a:r>
          </a:p>
          <a:p>
            <a:pPr marL="504417">
              <a:spcBef>
                <a:spcPts val="77"/>
              </a:spcBef>
            </a:pPr>
            <a:r>
              <a:rPr sz="1043" spc="27" dirty="0"/>
              <a:t>DISTRETTO</a:t>
            </a:r>
            <a:r>
              <a:rPr sz="1043" spc="59" dirty="0"/>
              <a:t> </a:t>
            </a:r>
            <a:r>
              <a:rPr sz="1043" spc="32" dirty="0"/>
              <a:t>2042</a:t>
            </a:r>
            <a:endParaRPr sz="1043" dirty="0"/>
          </a:p>
        </p:txBody>
      </p:sp>
      <p:sp>
        <p:nvSpPr>
          <p:cNvPr id="3" name="object 3"/>
          <p:cNvSpPr/>
          <p:nvPr/>
        </p:nvSpPr>
        <p:spPr>
          <a:xfrm>
            <a:off x="1404691" y="1837783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6"/>
                </a:moveTo>
                <a:lnTo>
                  <a:pt x="665988" y="241046"/>
                </a:lnTo>
                <a:lnTo>
                  <a:pt x="66598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008609" y="1837783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6"/>
                </a:moveTo>
                <a:lnTo>
                  <a:pt x="1390649" y="241046"/>
                </a:lnTo>
                <a:lnTo>
                  <a:pt x="1390649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404691" y="2395866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6"/>
                </a:moveTo>
                <a:lnTo>
                  <a:pt x="665988" y="241046"/>
                </a:lnTo>
                <a:lnTo>
                  <a:pt x="66598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008609" y="2395866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6"/>
                </a:moveTo>
                <a:lnTo>
                  <a:pt x="1390649" y="241046"/>
                </a:lnTo>
                <a:lnTo>
                  <a:pt x="1390649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404691" y="2833028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6"/>
                </a:moveTo>
                <a:lnTo>
                  <a:pt x="665988" y="241046"/>
                </a:lnTo>
                <a:lnTo>
                  <a:pt x="66598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008609" y="2833028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6"/>
                </a:moveTo>
                <a:lnTo>
                  <a:pt x="1390649" y="241046"/>
                </a:lnTo>
                <a:lnTo>
                  <a:pt x="1390649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4211001" y="2833028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6"/>
                </a:moveTo>
                <a:lnTo>
                  <a:pt x="1095248" y="241046"/>
                </a:lnTo>
                <a:lnTo>
                  <a:pt x="10952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114887" y="2833028"/>
            <a:ext cx="967375" cy="218811"/>
          </a:xfrm>
          <a:custGeom>
            <a:avLst/>
            <a:gdLst/>
            <a:ahLst/>
            <a:cxnLst/>
            <a:rect l="l" t="t" r="r" b="b"/>
            <a:pathLst>
              <a:path w="1066800" h="241300">
                <a:moveTo>
                  <a:pt x="0" y="241046"/>
                </a:moveTo>
                <a:lnTo>
                  <a:pt x="1066800" y="241046"/>
                </a:lnTo>
                <a:lnTo>
                  <a:pt x="1066800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7082263" y="2833028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6"/>
                </a:moveTo>
                <a:lnTo>
                  <a:pt x="1004316" y="241046"/>
                </a:lnTo>
                <a:lnTo>
                  <a:pt x="1004316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7992977" y="2833028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6"/>
                </a:moveTo>
                <a:lnTo>
                  <a:pt x="1004316" y="241046"/>
                </a:lnTo>
                <a:lnTo>
                  <a:pt x="1004316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8903691" y="2833028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6"/>
                </a:moveTo>
                <a:lnTo>
                  <a:pt x="1038098" y="241046"/>
                </a:lnTo>
                <a:lnTo>
                  <a:pt x="103809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9845040" y="2833028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6"/>
                </a:moveTo>
                <a:lnTo>
                  <a:pt x="1019048" y="241046"/>
                </a:lnTo>
                <a:lnTo>
                  <a:pt x="10190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211001" y="3051609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6"/>
                </a:moveTo>
                <a:lnTo>
                  <a:pt x="1095248" y="241046"/>
                </a:lnTo>
                <a:lnTo>
                  <a:pt x="10952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1404691" y="3270189"/>
            <a:ext cx="604034" cy="339733"/>
          </a:xfrm>
          <a:custGeom>
            <a:avLst/>
            <a:gdLst/>
            <a:ahLst/>
            <a:cxnLst/>
            <a:rect l="l" t="t" r="r" b="b"/>
            <a:pathLst>
              <a:path w="666115" h="374650">
                <a:moveTo>
                  <a:pt x="0" y="374396"/>
                </a:moveTo>
                <a:lnTo>
                  <a:pt x="665988" y="374396"/>
                </a:lnTo>
                <a:lnTo>
                  <a:pt x="66598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2008609" y="3270189"/>
            <a:ext cx="1261043" cy="339733"/>
          </a:xfrm>
          <a:custGeom>
            <a:avLst/>
            <a:gdLst/>
            <a:ahLst/>
            <a:cxnLst/>
            <a:rect l="l" t="t" r="r" b="b"/>
            <a:pathLst>
              <a:path w="1390650" h="374650">
                <a:moveTo>
                  <a:pt x="0" y="374396"/>
                </a:moveTo>
                <a:lnTo>
                  <a:pt x="1390649" y="374396"/>
                </a:lnTo>
                <a:lnTo>
                  <a:pt x="1390649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4211001" y="3270189"/>
            <a:ext cx="993287" cy="339733"/>
          </a:xfrm>
          <a:custGeom>
            <a:avLst/>
            <a:gdLst/>
            <a:ahLst/>
            <a:cxnLst/>
            <a:rect l="l" t="t" r="r" b="b"/>
            <a:pathLst>
              <a:path w="1095375" h="374650">
                <a:moveTo>
                  <a:pt x="0" y="374396"/>
                </a:moveTo>
                <a:lnTo>
                  <a:pt x="1095248" y="374396"/>
                </a:lnTo>
                <a:lnTo>
                  <a:pt x="109524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6114887" y="3270189"/>
            <a:ext cx="967375" cy="339733"/>
          </a:xfrm>
          <a:custGeom>
            <a:avLst/>
            <a:gdLst/>
            <a:ahLst/>
            <a:cxnLst/>
            <a:rect l="l" t="t" r="r" b="b"/>
            <a:pathLst>
              <a:path w="1066800" h="374650">
                <a:moveTo>
                  <a:pt x="0" y="374396"/>
                </a:moveTo>
                <a:lnTo>
                  <a:pt x="1066800" y="374396"/>
                </a:lnTo>
                <a:lnTo>
                  <a:pt x="1066800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211001" y="3609692"/>
            <a:ext cx="993287" cy="460655"/>
          </a:xfrm>
          <a:custGeom>
            <a:avLst/>
            <a:gdLst/>
            <a:ahLst/>
            <a:cxnLst/>
            <a:rect l="l" t="t" r="r" b="b"/>
            <a:pathLst>
              <a:path w="1095375" h="508000">
                <a:moveTo>
                  <a:pt x="0" y="507746"/>
                </a:moveTo>
                <a:lnTo>
                  <a:pt x="1095248" y="507746"/>
                </a:lnTo>
                <a:lnTo>
                  <a:pt x="1095248" y="0"/>
                </a:lnTo>
                <a:lnTo>
                  <a:pt x="0" y="0"/>
                </a:lnTo>
                <a:lnTo>
                  <a:pt x="0" y="5077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1404691" y="4070116"/>
            <a:ext cx="604034" cy="339733"/>
          </a:xfrm>
          <a:custGeom>
            <a:avLst/>
            <a:gdLst/>
            <a:ahLst/>
            <a:cxnLst/>
            <a:rect l="l" t="t" r="r" b="b"/>
            <a:pathLst>
              <a:path w="666115" h="374650">
                <a:moveTo>
                  <a:pt x="0" y="374396"/>
                </a:moveTo>
                <a:lnTo>
                  <a:pt x="665988" y="374396"/>
                </a:lnTo>
                <a:lnTo>
                  <a:pt x="66598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008609" y="4070116"/>
            <a:ext cx="1261043" cy="339733"/>
          </a:xfrm>
          <a:custGeom>
            <a:avLst/>
            <a:gdLst/>
            <a:ahLst/>
            <a:cxnLst/>
            <a:rect l="l" t="t" r="r" b="b"/>
            <a:pathLst>
              <a:path w="1390650" h="374650">
                <a:moveTo>
                  <a:pt x="0" y="374396"/>
                </a:moveTo>
                <a:lnTo>
                  <a:pt x="1390649" y="374396"/>
                </a:lnTo>
                <a:lnTo>
                  <a:pt x="1390649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4211001" y="4070116"/>
            <a:ext cx="993287" cy="339733"/>
          </a:xfrm>
          <a:custGeom>
            <a:avLst/>
            <a:gdLst/>
            <a:ahLst/>
            <a:cxnLst/>
            <a:rect l="l" t="t" r="r" b="b"/>
            <a:pathLst>
              <a:path w="1095375" h="374650">
                <a:moveTo>
                  <a:pt x="0" y="374396"/>
                </a:moveTo>
                <a:lnTo>
                  <a:pt x="1095248" y="374396"/>
                </a:lnTo>
                <a:lnTo>
                  <a:pt x="109524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7992977" y="4070116"/>
            <a:ext cx="910944" cy="339733"/>
          </a:xfrm>
          <a:custGeom>
            <a:avLst/>
            <a:gdLst/>
            <a:ahLst/>
            <a:cxnLst/>
            <a:rect l="l" t="t" r="r" b="b"/>
            <a:pathLst>
              <a:path w="1004570" h="374650">
                <a:moveTo>
                  <a:pt x="0" y="374396"/>
                </a:moveTo>
                <a:lnTo>
                  <a:pt x="1004316" y="374396"/>
                </a:lnTo>
                <a:lnTo>
                  <a:pt x="1004316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8903691" y="4070116"/>
            <a:ext cx="941463" cy="339733"/>
          </a:xfrm>
          <a:custGeom>
            <a:avLst/>
            <a:gdLst/>
            <a:ahLst/>
            <a:cxnLst/>
            <a:rect l="l" t="t" r="r" b="b"/>
            <a:pathLst>
              <a:path w="1038225" h="374650">
                <a:moveTo>
                  <a:pt x="0" y="374396"/>
                </a:moveTo>
                <a:lnTo>
                  <a:pt x="1038098" y="374396"/>
                </a:lnTo>
                <a:lnTo>
                  <a:pt x="103809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9845040" y="4070116"/>
            <a:ext cx="924189" cy="339733"/>
          </a:xfrm>
          <a:custGeom>
            <a:avLst/>
            <a:gdLst/>
            <a:ahLst/>
            <a:cxnLst/>
            <a:rect l="l" t="t" r="r" b="b"/>
            <a:pathLst>
              <a:path w="1019175" h="374650">
                <a:moveTo>
                  <a:pt x="0" y="374396"/>
                </a:moveTo>
                <a:lnTo>
                  <a:pt x="1019048" y="374396"/>
                </a:lnTo>
                <a:lnTo>
                  <a:pt x="1019048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5204172" y="4409619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5" y="241045"/>
                </a:lnTo>
                <a:lnTo>
                  <a:pt x="1004315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1404691" y="4628200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5"/>
                </a:moveTo>
                <a:lnTo>
                  <a:pt x="665988" y="241045"/>
                </a:lnTo>
                <a:lnTo>
                  <a:pt x="66598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2008609" y="4628200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5"/>
                </a:moveTo>
                <a:lnTo>
                  <a:pt x="1390649" y="241045"/>
                </a:lnTo>
                <a:lnTo>
                  <a:pt x="1390649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5204172" y="4628200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5" y="241045"/>
                </a:lnTo>
                <a:lnTo>
                  <a:pt x="1004315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4211001" y="4846781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5"/>
                </a:moveTo>
                <a:lnTo>
                  <a:pt x="1095248" y="241045"/>
                </a:lnTo>
                <a:lnTo>
                  <a:pt x="10952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8903691" y="4846781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5"/>
                </a:moveTo>
                <a:lnTo>
                  <a:pt x="1038098" y="241045"/>
                </a:lnTo>
                <a:lnTo>
                  <a:pt x="103809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9845040" y="4846781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5"/>
                </a:moveTo>
                <a:lnTo>
                  <a:pt x="1019048" y="241045"/>
                </a:lnTo>
                <a:lnTo>
                  <a:pt x="10190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1404691" y="5065361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5"/>
                </a:moveTo>
                <a:lnTo>
                  <a:pt x="665988" y="241045"/>
                </a:lnTo>
                <a:lnTo>
                  <a:pt x="66598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2008609" y="5065361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5"/>
                </a:moveTo>
                <a:lnTo>
                  <a:pt x="1390649" y="241045"/>
                </a:lnTo>
                <a:lnTo>
                  <a:pt x="1390649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4211001" y="5065361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5"/>
                </a:moveTo>
                <a:lnTo>
                  <a:pt x="1095248" y="241045"/>
                </a:lnTo>
                <a:lnTo>
                  <a:pt x="10952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4211001" y="5283942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6"/>
                </a:moveTo>
                <a:lnTo>
                  <a:pt x="1095248" y="241046"/>
                </a:lnTo>
                <a:lnTo>
                  <a:pt x="10952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9845040" y="5283942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6"/>
                </a:moveTo>
                <a:lnTo>
                  <a:pt x="1019048" y="241046"/>
                </a:lnTo>
                <a:lnTo>
                  <a:pt x="10190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1404691" y="5502523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6"/>
                </a:moveTo>
                <a:lnTo>
                  <a:pt x="665988" y="241046"/>
                </a:lnTo>
                <a:lnTo>
                  <a:pt x="66598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2008609" y="5502523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6"/>
                </a:moveTo>
                <a:lnTo>
                  <a:pt x="1390649" y="241046"/>
                </a:lnTo>
                <a:lnTo>
                  <a:pt x="1390649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4211001" y="5502523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6"/>
                </a:moveTo>
                <a:lnTo>
                  <a:pt x="1095248" y="241046"/>
                </a:lnTo>
                <a:lnTo>
                  <a:pt x="10952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7082263" y="5502523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6"/>
                </a:moveTo>
                <a:lnTo>
                  <a:pt x="1004316" y="241046"/>
                </a:lnTo>
                <a:lnTo>
                  <a:pt x="1004316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7992977" y="5502523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6"/>
                </a:moveTo>
                <a:lnTo>
                  <a:pt x="1004316" y="241046"/>
                </a:lnTo>
                <a:lnTo>
                  <a:pt x="1004316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8903691" y="5502523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6"/>
                </a:moveTo>
                <a:lnTo>
                  <a:pt x="1038098" y="241046"/>
                </a:lnTo>
                <a:lnTo>
                  <a:pt x="103809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9845040" y="5502523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6"/>
                </a:moveTo>
                <a:lnTo>
                  <a:pt x="1019048" y="241046"/>
                </a:lnTo>
                <a:lnTo>
                  <a:pt x="101904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5204172" y="5721104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6"/>
                </a:moveTo>
                <a:lnTo>
                  <a:pt x="1004315" y="241046"/>
                </a:lnTo>
                <a:lnTo>
                  <a:pt x="1004315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8903691" y="5721104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6"/>
                </a:moveTo>
                <a:lnTo>
                  <a:pt x="1038098" y="241046"/>
                </a:lnTo>
                <a:lnTo>
                  <a:pt x="1038098" y="0"/>
                </a:lnTo>
                <a:lnTo>
                  <a:pt x="0" y="0"/>
                </a:lnTo>
                <a:lnTo>
                  <a:pt x="0" y="24104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1404691" y="5939684"/>
            <a:ext cx="604034" cy="218811"/>
          </a:xfrm>
          <a:custGeom>
            <a:avLst/>
            <a:gdLst/>
            <a:ahLst/>
            <a:cxnLst/>
            <a:rect l="l" t="t" r="r" b="b"/>
            <a:pathLst>
              <a:path w="666115" h="241300">
                <a:moveTo>
                  <a:pt x="0" y="241045"/>
                </a:moveTo>
                <a:lnTo>
                  <a:pt x="665988" y="241045"/>
                </a:lnTo>
                <a:lnTo>
                  <a:pt x="66598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2008609" y="5939684"/>
            <a:ext cx="1261043" cy="218811"/>
          </a:xfrm>
          <a:custGeom>
            <a:avLst/>
            <a:gdLst/>
            <a:ahLst/>
            <a:cxnLst/>
            <a:rect l="l" t="t" r="r" b="b"/>
            <a:pathLst>
              <a:path w="1390650" h="241300">
                <a:moveTo>
                  <a:pt x="0" y="241045"/>
                </a:moveTo>
                <a:lnTo>
                  <a:pt x="1390649" y="241045"/>
                </a:lnTo>
                <a:lnTo>
                  <a:pt x="1390649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4211001" y="5939684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5"/>
                </a:moveTo>
                <a:lnTo>
                  <a:pt x="1095248" y="241045"/>
                </a:lnTo>
                <a:lnTo>
                  <a:pt x="10952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5204172" y="5939684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5" y="241045"/>
                </a:lnTo>
                <a:lnTo>
                  <a:pt x="1004315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7992977" y="5939684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6" y="241045"/>
                </a:lnTo>
                <a:lnTo>
                  <a:pt x="1004316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8903691" y="5939684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5"/>
                </a:moveTo>
                <a:lnTo>
                  <a:pt x="1038098" y="241045"/>
                </a:lnTo>
                <a:lnTo>
                  <a:pt x="103809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9845040" y="5939684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5"/>
                </a:moveTo>
                <a:lnTo>
                  <a:pt x="1019048" y="241045"/>
                </a:lnTo>
                <a:lnTo>
                  <a:pt x="10190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4211001" y="6158265"/>
            <a:ext cx="993287" cy="218811"/>
          </a:xfrm>
          <a:custGeom>
            <a:avLst/>
            <a:gdLst/>
            <a:ahLst/>
            <a:cxnLst/>
            <a:rect l="l" t="t" r="r" b="b"/>
            <a:pathLst>
              <a:path w="1095375" h="241300">
                <a:moveTo>
                  <a:pt x="0" y="241045"/>
                </a:moveTo>
                <a:lnTo>
                  <a:pt x="1095248" y="241045"/>
                </a:lnTo>
                <a:lnTo>
                  <a:pt x="10952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5204172" y="6158265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5" y="241045"/>
                </a:lnTo>
                <a:lnTo>
                  <a:pt x="1004315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7992977" y="6158265"/>
            <a:ext cx="910944" cy="218811"/>
          </a:xfrm>
          <a:custGeom>
            <a:avLst/>
            <a:gdLst/>
            <a:ahLst/>
            <a:cxnLst/>
            <a:rect l="l" t="t" r="r" b="b"/>
            <a:pathLst>
              <a:path w="1004570" h="241300">
                <a:moveTo>
                  <a:pt x="0" y="241045"/>
                </a:moveTo>
                <a:lnTo>
                  <a:pt x="1004316" y="241045"/>
                </a:lnTo>
                <a:lnTo>
                  <a:pt x="1004316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8903691" y="6158265"/>
            <a:ext cx="941463" cy="218811"/>
          </a:xfrm>
          <a:custGeom>
            <a:avLst/>
            <a:gdLst/>
            <a:ahLst/>
            <a:cxnLst/>
            <a:rect l="l" t="t" r="r" b="b"/>
            <a:pathLst>
              <a:path w="1038225" h="241300">
                <a:moveTo>
                  <a:pt x="0" y="241045"/>
                </a:moveTo>
                <a:lnTo>
                  <a:pt x="1038098" y="241045"/>
                </a:lnTo>
                <a:lnTo>
                  <a:pt x="103809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9845040" y="6158265"/>
            <a:ext cx="924189" cy="218811"/>
          </a:xfrm>
          <a:custGeom>
            <a:avLst/>
            <a:gdLst/>
            <a:ahLst/>
            <a:cxnLst/>
            <a:rect l="l" t="t" r="r" b="b"/>
            <a:pathLst>
              <a:path w="1019175" h="241300">
                <a:moveTo>
                  <a:pt x="0" y="241045"/>
                </a:moveTo>
                <a:lnTo>
                  <a:pt x="1019048" y="241045"/>
                </a:lnTo>
                <a:lnTo>
                  <a:pt x="1019048" y="0"/>
                </a:lnTo>
                <a:lnTo>
                  <a:pt x="0" y="0"/>
                </a:lnTo>
                <a:lnTo>
                  <a:pt x="0" y="241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60" name="object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82058"/>
              </p:ext>
            </p:extLst>
          </p:nvPr>
        </p:nvGraphicFramePr>
        <p:xfrm>
          <a:off x="47328" y="44624"/>
          <a:ext cx="11988001" cy="6803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97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65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13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42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809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1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Club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45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Nome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Club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45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7480" indent="115570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Attestato 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presidenziale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236854" marR="228600" indent="127635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Attività 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obbligatorie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Effettivo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5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48590" indent="-67310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Donazioni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alla  </a:t>
                      </a:r>
                      <a:r>
                        <a:rPr sz="8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Fondazione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4445" indent="-69850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Adozione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 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36830" indent="97155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Azione 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umanitaria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1115" indent="-127635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Azione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giovani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287020" marR="236854" indent="-36830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Immagine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pubblica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158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57507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408940">
                        <a:lnSpc>
                          <a:spcPts val="105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Appiano Gentile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e 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delle Colline  Comasche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51248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12215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12216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Citta'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Alta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96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Hospital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82">
                <a:tc>
                  <a:txBody>
                    <a:bodyPr/>
                    <a:lstStyle/>
                    <a:p>
                      <a:pPr marR="56515" algn="r">
                        <a:lnSpc>
                          <a:spcPts val="1065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88241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65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GXXIII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CC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12217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Nord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Sì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23520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Ovest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31463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Sud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50660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Bormio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Contea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12224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64135" marR="238125">
                        <a:lnSpc>
                          <a:spcPts val="105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Busto-Gallarate- 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Legnano-Castellanza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512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96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Busto-Gallarate-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24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12220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119194" marB="0"/>
                </a:tc>
                <a:tc>
                  <a:txBody>
                    <a:bodyPr/>
                    <a:lstStyle/>
                    <a:p>
                      <a:pPr marL="64135" marR="70802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Legnano-La 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Malpensa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5182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19194" marB="0">
                    <a:solidFill>
                      <a:srgbClr val="E9BA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6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12221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64135" marR="485775">
                        <a:lnSpc>
                          <a:spcPts val="105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Busto-Gallarate- 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Legnano-Ticino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512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6334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12222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Cantù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44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87694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Città di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Clusone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12226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Colico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50524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Colli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Briantei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12227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Como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12228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Como-Baradello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68538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Dalmine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Centenario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86616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E-Club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of 2042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Italia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4338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44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29448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Erba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Laghi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6641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1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18907"/>
              </p:ext>
            </p:extLst>
          </p:nvPr>
        </p:nvGraphicFramePr>
        <p:xfrm>
          <a:off x="315432" y="128262"/>
          <a:ext cx="11757232" cy="6685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2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0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582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tabLst>
                          <a:tab pos="728345" algn="l"/>
                        </a:tabLst>
                      </a:pPr>
                      <a:r>
                        <a:rPr sz="1100" b="1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ID</a:t>
                      </a:r>
                      <a:r>
                        <a:rPr sz="1100" b="1" spc="8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Club	</a:t>
                      </a:r>
                      <a:r>
                        <a:rPr sz="11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Nome</a:t>
                      </a:r>
                      <a:r>
                        <a:rPr sz="1100" b="1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Club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28345">
                        <a:lnSpc>
                          <a:spcPts val="89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Laveno-Luino</a:t>
                      </a:r>
                      <a:r>
                        <a:rPr sz="1200" spc="-100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"Alto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157480" indent="115570">
                        <a:lnSpc>
                          <a:spcPct val="102899"/>
                        </a:lnSpc>
                        <a:spcBef>
                          <a:spcPts val="530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Attestato  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presidenziale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236854" marR="228600" indent="127635">
                        <a:lnSpc>
                          <a:spcPct val="102899"/>
                        </a:lnSpc>
                        <a:spcBef>
                          <a:spcPts val="530"/>
                        </a:spcBef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Attività  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obbligatorie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 gridSpan="6">
                  <a:txBody>
                    <a:bodyPr/>
                    <a:lstStyle/>
                    <a:p>
                      <a:pPr marL="283210" marR="241935" indent="877569">
                        <a:lnSpc>
                          <a:spcPct val="102899"/>
                        </a:lnSpc>
                        <a:spcBef>
                          <a:spcPts val="530"/>
                        </a:spcBef>
                        <a:tabLst>
                          <a:tab pos="1228090" algn="l"/>
                          <a:tab pos="2228850" algn="l"/>
                          <a:tab pos="2298065" algn="l"/>
                          <a:tab pos="3298825" algn="l"/>
                          <a:tab pos="3395979" algn="l"/>
                          <a:tab pos="4281805" algn="l"/>
                          <a:tab pos="4408805" algn="l"/>
                          <a:tab pos="5368290" algn="l"/>
                          <a:tab pos="5404485" algn="l"/>
                        </a:tabLst>
                      </a:pP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Donazion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Adozion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		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Azion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	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Azion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	</a:t>
                      </a:r>
                      <a:r>
                        <a:rPr sz="11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Immagine  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Effettivo	</a:t>
                      </a:r>
                      <a:r>
                        <a:rPr sz="11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Fondazione		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sz="1100" b="1" spc="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online	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umanitaria		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giovani		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pubblica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64375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Verbano"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12233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Lecco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31501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Lecco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"Le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Grigne"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61876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Lecco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Manzoni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12237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Magenta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42">
                <a:tc gridSpan="2">
                  <a:txBody>
                    <a:bodyPr/>
                    <a:lstStyle/>
                    <a:p>
                      <a:pPr marL="728345">
                        <a:lnSpc>
                          <a:spcPts val="89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Meda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e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Delle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958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29805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Brughiere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22051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Merate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Brianza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12257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12273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Brianza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12258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Monza-Est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50456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 Nord</a:t>
                      </a:r>
                      <a:r>
                        <a:rPr sz="1200" spc="-9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Lissone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30250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Ovest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87265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Monza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Villa</a:t>
                      </a:r>
                      <a:r>
                        <a:rPr sz="1200" spc="-9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Reale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50985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Parchi Alto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Milanese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Sì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761"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30139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Romano di</a:t>
                      </a:r>
                      <a:r>
                        <a:rPr sz="1200" spc="-9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Lombardia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742">
                <a:tc gridSpan="2">
                  <a:txBody>
                    <a:bodyPr/>
                    <a:lstStyle/>
                    <a:p>
                      <a:pPr marL="728345">
                        <a:lnSpc>
                          <a:spcPts val="89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Sarnico e</a:t>
                      </a:r>
                      <a:r>
                        <a:rPr sz="1200" spc="-10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Valle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958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57430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Cavallina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Saronno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045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742">
                <a:tc gridSpan="2">
                  <a:txBody>
                    <a:bodyPr/>
                    <a:lstStyle/>
                    <a:p>
                      <a:pPr marL="728345">
                        <a:lnSpc>
                          <a:spcPts val="89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Seregno-Desio-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958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301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12265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Carate</a:t>
                      </a:r>
                      <a:r>
                        <a:rPr sz="12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Brianza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65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0225">
                        <a:lnSpc>
                          <a:spcPts val="105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Sesto</a:t>
                      </a:r>
                      <a:r>
                        <a:rPr sz="1200" spc="-8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Calende- 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Angera-Lago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565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46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26643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Maggiore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12266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Sondrio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 gridSpan="3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962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12267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Tradate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7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7368" y="332656"/>
            <a:ext cx="113052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Progetti inviati al Distretto con documentazione </a:t>
            </a:r>
          </a:p>
          <a:p>
            <a:endParaRPr lang="it-IT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Bergamo (Giornate Orientamento)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Como (Progetto Soluzioni abitative per Disabili)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Como </a:t>
            </a:r>
            <a:r>
              <a:rPr lang="it-IT" sz="2400" dirty="0" err="1"/>
              <a:t>Baradello</a:t>
            </a:r>
            <a:r>
              <a:rPr lang="it-IT" sz="2400" dirty="0"/>
              <a:t> (Progetto Free4Life)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Como </a:t>
            </a:r>
            <a:r>
              <a:rPr lang="it-IT" sz="2400" dirty="0" err="1"/>
              <a:t>Baradello</a:t>
            </a:r>
            <a:r>
              <a:rPr lang="it-IT" sz="2400" dirty="0"/>
              <a:t> (Progetto Manovra disostruzione </a:t>
            </a:r>
            <a:r>
              <a:rPr lang="it-IT" sz="2400" dirty="0" err="1"/>
              <a:t>Viee</a:t>
            </a:r>
            <a:r>
              <a:rPr lang="it-IT" sz="2400" dirty="0"/>
              <a:t> Aeree)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Lecco Le </a:t>
            </a:r>
            <a:r>
              <a:rPr lang="it-IT" sz="2400" dirty="0" err="1"/>
              <a:t>Grigne</a:t>
            </a:r>
            <a:r>
              <a:rPr lang="it-IT" sz="2400" dirty="0"/>
              <a:t> (Progetto Idee per Lecco)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Meda e delle Brughiere (Progetto in Nepal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Meda e delle Brughiere (Progetto Cyberbullismo)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Sarnico e Valle Cavallina (Progetto Minima Opera della Provvidenza)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RC Saronno (Progetto Rotary in Piazza)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17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38967"/>
              </p:ext>
            </p:extLst>
          </p:nvPr>
        </p:nvGraphicFramePr>
        <p:xfrm>
          <a:off x="171069" y="1503877"/>
          <a:ext cx="11541555" cy="3221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3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558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tabLst>
                          <a:tab pos="725170" algn="l"/>
                        </a:tabLst>
                      </a:pPr>
                      <a:r>
                        <a:rPr sz="1000" b="1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ID</a:t>
                      </a:r>
                      <a:r>
                        <a:rPr sz="1000" b="1" spc="8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Club	</a:t>
                      </a:r>
                      <a:r>
                        <a:rPr sz="10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Nome</a:t>
                      </a:r>
                      <a:r>
                        <a:rPr sz="1000" b="1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Club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157480" indent="115570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Attestato  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presidenziale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6854" marR="228600" indent="127635">
                        <a:lnSpc>
                          <a:spcPct val="102899"/>
                        </a:lnSpc>
                        <a:spcBef>
                          <a:spcPts val="50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Attività  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obbligatorie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6">
                  <a:txBody>
                    <a:bodyPr/>
                    <a:lstStyle/>
                    <a:p>
                      <a:pPr marL="283210" marR="241935" indent="877569">
                        <a:lnSpc>
                          <a:spcPct val="102899"/>
                        </a:lnSpc>
                        <a:spcBef>
                          <a:spcPts val="505"/>
                        </a:spcBef>
                        <a:tabLst>
                          <a:tab pos="1228090" algn="l"/>
                          <a:tab pos="2228850" algn="l"/>
                          <a:tab pos="2298065" algn="l"/>
                          <a:tab pos="3298825" algn="l"/>
                          <a:tab pos="3395979" algn="l"/>
                          <a:tab pos="4281805" algn="l"/>
                          <a:tab pos="4408805" algn="l"/>
                          <a:tab pos="5368290" algn="l"/>
                          <a:tab pos="5404485" algn="l"/>
                        </a:tabLst>
                      </a:pP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Donazion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Adozion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		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Azion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	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Azion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	</a:t>
                      </a:r>
                      <a:r>
                        <a:rPr sz="10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Immagine  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Effettivo	</a:t>
                      </a:r>
                      <a:r>
                        <a:rPr sz="10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Fondazione		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sz="1000" b="1" spc="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online	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umanitaria		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giovani		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pubblica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29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12268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Treviglio e</a:t>
                      </a:r>
                      <a:r>
                        <a:rPr lang="it-IT" sz="1400" spc="-105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it-IT" sz="1400" spc="-5" dirty="0">
                          <a:solidFill>
                            <a:schemeClr val="tx1"/>
                          </a:solidFill>
                          <a:latin typeface="Arial Unicode MS"/>
                          <a:cs typeface="Arial Unicode MS"/>
                        </a:rPr>
                        <a:t>della</a:t>
                      </a:r>
                      <a:endParaRPr lang="it-IT" sz="1400" dirty="0">
                        <a:solidFill>
                          <a:schemeClr val="tx1"/>
                        </a:solidFill>
                        <a:latin typeface="Arial Unicode MS"/>
                        <a:cs typeface="Arial Unicode MS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it-IT"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400" dirty="0" err="1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Pianura</a:t>
                      </a:r>
                      <a:r>
                        <a:rPr sz="14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Bergamasca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7620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12269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Varedo e </a:t>
                      </a: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del</a:t>
                      </a:r>
                      <a:r>
                        <a:rPr sz="1400" spc="-10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Seveso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12270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Varese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31147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Varese</a:t>
                      </a:r>
                      <a:r>
                        <a:rPr sz="1400" spc="-1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Ceresio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12271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Varese-Verbano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No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E9BABD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4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8895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98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3352" y="4523636"/>
            <a:ext cx="10729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GIULIO PANDINI</a:t>
            </a:r>
          </a:p>
          <a:p>
            <a:r>
              <a:rPr lang="it-IT" sz="4000" dirty="0">
                <a:latin typeface="Frutiger95-UltraBlack" panose="020B0A00000000000000" pitchFamily="34" charset="0"/>
              </a:rPr>
              <a:t>Presidente Commissione</a:t>
            </a:r>
          </a:p>
          <a:p>
            <a:r>
              <a:rPr lang="it-IT" sz="4000" dirty="0">
                <a:latin typeface="Frutiger95-UltraBlack" panose="020B0A00000000000000" pitchFamily="34" charset="0"/>
              </a:rPr>
              <a:t>Azione Professionale</a:t>
            </a:r>
          </a:p>
        </p:txBody>
      </p:sp>
    </p:spTree>
    <p:extLst>
      <p:ext uri="{BB962C8B-B14F-4D97-AF65-F5344CB8AC3E}">
        <p14:creationId xmlns:p14="http://schemas.microsoft.com/office/powerpoint/2010/main" val="115535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varie ed eventu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7" y="560156"/>
            <a:ext cx="9023051" cy="58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0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1424" y="548680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Frutiger95-UltraBlack" panose="020B0A00000000000000" pitchFamily="34" charset="0"/>
              </a:rPr>
              <a:t>RESOCONTO VISITE AI CLUB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3392" y="1052736"/>
            <a:ext cx="10801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ENTRO IL 15 MAGGIO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Entrare in rotary.org – MY ROTARY, troverete scorrendo nella pagina, dopo i dati relativi al vostro Club, il link che vi dirotterà nella pagina di </a:t>
            </a:r>
            <a:r>
              <a:rPr lang="it-IT" b="1" u="sng" dirty="0"/>
              <a:t>Rotary Club Central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Cliccare su </a:t>
            </a:r>
            <a:r>
              <a:rPr lang="it-IT" b="1" u="sng" dirty="0"/>
              <a:t>VISUALIZZA GLI OBIETTIVI</a:t>
            </a:r>
            <a:r>
              <a:rPr lang="it-IT" dirty="0"/>
              <a:t>, entrati nella schermata di Rotary Club Central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2063552" y="5240005"/>
            <a:ext cx="1163955" cy="473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067822"/>
            <a:ext cx="2387999" cy="8823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31" y="3728973"/>
            <a:ext cx="2579344" cy="2996952"/>
          </a:xfrm>
          <a:prstGeom prst="rect">
            <a:avLst/>
          </a:prstGeom>
        </p:spPr>
      </p:pic>
      <p:sp>
        <p:nvSpPr>
          <p:cNvPr id="9" name="Casella di testo 4"/>
          <p:cNvSpPr txBox="1"/>
          <p:nvPr/>
        </p:nvSpPr>
        <p:spPr>
          <a:xfrm>
            <a:off x="5303912" y="5227449"/>
            <a:ext cx="3240360" cy="370845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CLICCARE SU VALUTAZIONE</a:t>
            </a:r>
            <a:endParaRPr lang="it-IT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 rot="10800000">
            <a:off x="4079776" y="5240003"/>
            <a:ext cx="1008112" cy="35828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4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07368" y="1196752"/>
            <a:ext cx="11377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Quello che il RI chiede è di valutare il Club tramite stelline (da 1 a 5) ed eventualmente integrare  con dei commenti personali sul Club, gli stessi non saranno visibili ai Club ma saranno visibili al Governatore.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6" y="2060848"/>
            <a:ext cx="1079693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58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REG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0866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367808" y="126876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Frutiger95-UltraBlack" panose="020B0A00000000000000" pitchFamily="34" charset="0"/>
              </a:rPr>
              <a:t>Regalo fine anno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Frutiger95-UltraBlack" panose="020B0A00000000000000" pitchFamily="34" charset="0"/>
              </a:rPr>
              <a:t>Governatore Pietro Giannini</a:t>
            </a:r>
          </a:p>
          <a:p>
            <a:endParaRPr lang="it-IT" sz="2800" dirty="0">
              <a:latin typeface="Frutiger95-UltraBlack" panose="020B0A00000000000000" pitchFamily="34" charset="0"/>
            </a:endParaRPr>
          </a:p>
          <a:p>
            <a:r>
              <a:rPr lang="it-IT" sz="2400" dirty="0">
                <a:latin typeface="Frutiger95-UltraBlack" panose="020B0A00000000000000" pitchFamily="34" charset="0"/>
              </a:rPr>
              <a:t>BENEFATTORE DELLE TRF?</a:t>
            </a:r>
          </a:p>
          <a:p>
            <a:endParaRPr lang="it-IT" sz="2400" dirty="0">
              <a:latin typeface="Frutiger95-UltraBlack" panose="020B0A00000000000000" pitchFamily="34" charset="0"/>
            </a:endParaRPr>
          </a:p>
          <a:p>
            <a:r>
              <a:rPr lang="it-IT" sz="2400" dirty="0">
                <a:latin typeface="Frutiger95-UltraBlack" panose="020B0A00000000000000" pitchFamily="34" charset="0"/>
              </a:rPr>
              <a:t>VERSAMENTO DI 1.000USD A NOME PIETRO GIANNINI AL FONDO DI DOTAZIONE</a:t>
            </a:r>
          </a:p>
          <a:p>
            <a:endParaRPr lang="it-IT" sz="2000" dirty="0">
              <a:latin typeface="Frutiger95-UltraBlack" panose="020B0A00000000000000" pitchFamily="34" charset="0"/>
            </a:endParaRPr>
          </a:p>
          <a:p>
            <a:endParaRPr lang="it-IT" sz="2000" dirty="0">
              <a:latin typeface="Frutiger95-UltraBlack" panose="020B0A00000000000000" pitchFamily="34" charset="0"/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Frutiger95-UltraBlack" panose="020B0A00000000000000" pitchFamily="34" charset="0"/>
              </a:rPr>
              <a:t>35 EURO A TESTA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748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7368" y="4509120"/>
            <a:ext cx="10729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ALBERTO GANNA – FILIPPO ARCIONI</a:t>
            </a:r>
          </a:p>
          <a:p>
            <a:endParaRPr lang="it-IT" sz="4000" dirty="0">
              <a:latin typeface="Frutiger95-UltraBlack" panose="020B0A00000000000000" pitchFamily="34" charset="0"/>
            </a:endParaRPr>
          </a:p>
          <a:p>
            <a:r>
              <a:rPr lang="it-IT" sz="2800" b="1" dirty="0">
                <a:latin typeface="Frutiger55Roman" panose="020B0500000000000000" pitchFamily="34" charset="0"/>
              </a:rPr>
              <a:t>Organizzazione GAVIOLI FILM FESTIVAL</a:t>
            </a:r>
            <a:endParaRPr lang="it-IT" sz="1200" b="1" dirty="0">
              <a:latin typeface="Frutiger55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328" y="2060848"/>
            <a:ext cx="12144672" cy="216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3352" y="4523636"/>
            <a:ext cx="1072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utiger95-UltraBlack" panose="020B0A00000000000000" pitchFamily="34" charset="0"/>
              </a:rPr>
              <a:t>CESARE CARDANI</a:t>
            </a:r>
          </a:p>
          <a:p>
            <a:r>
              <a:rPr lang="it-IT" sz="2800" b="1" dirty="0">
                <a:latin typeface="Frutiger55Roman" panose="020B0500000000000000" pitchFamily="34" charset="0"/>
              </a:rPr>
              <a:t>Presidente Commissione Distrettuale</a:t>
            </a:r>
          </a:p>
          <a:p>
            <a:r>
              <a:rPr lang="it-IT" sz="2800" b="1" dirty="0">
                <a:latin typeface="Frutiger55Roman" panose="020B0500000000000000" pitchFamily="34" charset="0"/>
              </a:rPr>
              <a:t>Fondazione Rotary</a:t>
            </a:r>
            <a:endParaRPr lang="it-IT" sz="1200" b="1" dirty="0">
              <a:latin typeface="Frutiger55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360" y="1988840"/>
            <a:ext cx="1137726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500" b="1" dirty="0">
                <a:solidFill>
                  <a:srgbClr val="00B0F0"/>
                </a:solidFill>
                <a:latin typeface="Frutiger95-UltraBlack" panose="020B0A00000000000000" pitchFamily="34" charset="0"/>
              </a:rPr>
              <a:t>GLOBAL GRANT</a:t>
            </a:r>
          </a:p>
        </p:txBody>
      </p:sp>
    </p:spTree>
    <p:extLst>
      <p:ext uri="{BB962C8B-B14F-4D97-AF65-F5344CB8AC3E}">
        <p14:creationId xmlns:p14="http://schemas.microsoft.com/office/powerpoint/2010/main" val="108489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96499"/>
              </p:ext>
            </p:extLst>
          </p:nvPr>
        </p:nvGraphicFramePr>
        <p:xfrm>
          <a:off x="263352" y="188640"/>
          <a:ext cx="11665297" cy="6552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684">
                  <a:extLst>
                    <a:ext uri="{9D8B030D-6E8A-4147-A177-3AD203B41FA5}">
                      <a16:colId xmlns:a16="http://schemas.microsoft.com/office/drawing/2014/main" val="2684067025"/>
                    </a:ext>
                  </a:extLst>
                </a:gridCol>
                <a:gridCol w="5635599">
                  <a:extLst>
                    <a:ext uri="{9D8B030D-6E8A-4147-A177-3AD203B41FA5}">
                      <a16:colId xmlns:a16="http://schemas.microsoft.com/office/drawing/2014/main" val="1542094394"/>
                    </a:ext>
                  </a:extLst>
                </a:gridCol>
                <a:gridCol w="1635507">
                  <a:extLst>
                    <a:ext uri="{9D8B030D-6E8A-4147-A177-3AD203B41FA5}">
                      <a16:colId xmlns:a16="http://schemas.microsoft.com/office/drawing/2014/main" val="2042879742"/>
                    </a:ext>
                  </a:extLst>
                </a:gridCol>
                <a:gridCol w="1635507">
                  <a:extLst>
                    <a:ext uri="{9D8B030D-6E8A-4147-A177-3AD203B41FA5}">
                      <a16:colId xmlns:a16="http://schemas.microsoft.com/office/drawing/2014/main" val="2076489006"/>
                    </a:ext>
                  </a:extLst>
                </a:gridCol>
              </a:tblGrid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>
                          <a:effectLst/>
                        </a:rPr>
                        <a:t>Draft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63568759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Grant </a:t>
                      </a:r>
                      <a:r>
                        <a:rPr lang="it-IT" sz="1800" b="1" u="none" strike="noStrike" dirty="0" err="1">
                          <a:effectLst/>
                        </a:rPr>
                        <a:t>Number</a:t>
                      </a:r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Title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Date Created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Last Activity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0464892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 dirty="0">
                          <a:effectLst/>
                          <a:hlinkClick r:id="rId2"/>
                        </a:rPr>
                        <a:t>DG1845864</a:t>
                      </a:r>
                      <a:endParaRPr lang="it-IT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01/07/2017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01/02/2017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99792023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GG1751726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AQUAPLUS (fifth phase in Haiti)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10/02/2017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09/03/2017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25255200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GG1750827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A Bridge of </a:t>
                      </a:r>
                      <a:r>
                        <a:rPr lang="it-IT" sz="1200" u="none" strike="noStrike" dirty="0" err="1">
                          <a:effectLst/>
                        </a:rPr>
                        <a:t>hope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26/01/2017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09/03/2017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06015227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GG1637740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AMA - Accessible Movement Analysis for All - Part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13/11/2015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31/01/2017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07651788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GG1640627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Stop all'Ictus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28/03/2016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30/01/2017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766240362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GG1641281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HEART FOR AFRICA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23/04/2016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16/12/2016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00599975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85847068"/>
                  </a:ext>
                </a:extLst>
              </a:tr>
              <a:tr h="68449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 err="1">
                          <a:effectLst/>
                        </a:rPr>
                        <a:t>Authorization</a:t>
                      </a:r>
                      <a:r>
                        <a:rPr lang="it-IT" sz="2000" b="1" u="none" strike="noStrike" dirty="0">
                          <a:effectLst/>
                        </a:rPr>
                        <a:t> </a:t>
                      </a:r>
                      <a:r>
                        <a:rPr lang="it-IT" sz="2000" b="1" u="none" strike="noStrike" dirty="0" err="1">
                          <a:effectLst/>
                        </a:rPr>
                        <a:t>Required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31103504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Number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Grant Title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Date Created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Last Activity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15244302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GG1532091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Dr. Ambrosoli Memorial Hospital Kalongo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22/05/2015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13/01/2017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22106624"/>
                  </a:ext>
                </a:extLst>
              </a:tr>
              <a:tr h="339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GG1751004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AQUAPLUS-TANZANIA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30/01/2017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09/03/2017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79869315"/>
                  </a:ext>
                </a:extLst>
              </a:tr>
              <a:tr h="339306">
                <a:tc gridSpan="4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34568848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>
                          <a:effectLst/>
                        </a:rPr>
                        <a:t>Submitted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18916361"/>
                  </a:ext>
                </a:extLst>
              </a:tr>
              <a:tr h="6217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Number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Title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Date </a:t>
                      </a:r>
                      <a:r>
                        <a:rPr lang="it-IT" sz="1800" b="1" u="none" strike="noStrike" dirty="0" err="1">
                          <a:effectLst/>
                        </a:rPr>
                        <a:t>Created</a:t>
                      </a:r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 err="1">
                          <a:effectLst/>
                        </a:rPr>
                        <a:t>Submitted</a:t>
                      </a:r>
                      <a:r>
                        <a:rPr lang="it-IT" sz="1800" b="1" u="none" strike="noStrike" dirty="0">
                          <a:effectLst/>
                        </a:rPr>
                        <a:t> on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778889555"/>
                  </a:ext>
                </a:extLst>
              </a:tr>
              <a:tr h="43344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GG1752156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AUTOSUFFISANCE ALIMENTAIRE D'UNE ECOLE DE FUTURES ENSEIGNANTES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16/02/2017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09/03/2017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418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5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84236"/>
              </p:ext>
            </p:extLst>
          </p:nvPr>
        </p:nvGraphicFramePr>
        <p:xfrm>
          <a:off x="191344" y="44624"/>
          <a:ext cx="11809312" cy="6755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338">
                  <a:extLst>
                    <a:ext uri="{9D8B030D-6E8A-4147-A177-3AD203B41FA5}">
                      <a16:colId xmlns:a16="http://schemas.microsoft.com/office/drawing/2014/main" val="1190676110"/>
                    </a:ext>
                  </a:extLst>
                </a:gridCol>
                <a:gridCol w="5003650">
                  <a:extLst>
                    <a:ext uri="{9D8B030D-6E8A-4147-A177-3AD203B41FA5}">
                      <a16:colId xmlns:a16="http://schemas.microsoft.com/office/drawing/2014/main" val="2065305297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759812849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3801409116"/>
                    </a:ext>
                  </a:extLst>
                </a:gridCol>
                <a:gridCol w="1452108">
                  <a:extLst>
                    <a:ext uri="{9D8B030D-6E8A-4147-A177-3AD203B41FA5}">
                      <a16:colId xmlns:a16="http://schemas.microsoft.com/office/drawing/2014/main" val="715601978"/>
                    </a:ext>
                  </a:extLst>
                </a:gridCol>
              </a:tblGrid>
              <a:tr h="5536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 err="1">
                          <a:effectLst/>
                        </a:rPr>
                        <a:t>Approved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73428549"/>
                  </a:ext>
                </a:extLst>
              </a:tr>
              <a:tr h="8858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Grant </a:t>
                      </a:r>
                      <a:r>
                        <a:rPr lang="it-IT" sz="1800" b="1" u="none" strike="noStrike" dirty="0" err="1">
                          <a:effectLst/>
                        </a:rPr>
                        <a:t>Number</a:t>
                      </a:r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Grant Title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Date Approved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Status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Report Due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36932547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DG1737275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22/11/2016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457566301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GG1526519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Means for an early diagnosis on autistic children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11/12/2015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FA98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70046725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GG1528244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Poste de </a:t>
                      </a:r>
                      <a:r>
                        <a:rPr lang="it-IT" sz="1800" u="none" strike="noStrike" dirty="0" err="1">
                          <a:effectLst/>
                        </a:rPr>
                        <a:t>santè</a:t>
                      </a:r>
                      <a:r>
                        <a:rPr lang="it-IT" sz="1800" u="none" strike="noStrike" dirty="0">
                          <a:effectLst/>
                        </a:rPr>
                        <a:t> de </a:t>
                      </a:r>
                      <a:r>
                        <a:rPr lang="it-IT" sz="1800" u="none" strike="noStrike" dirty="0" err="1">
                          <a:effectLst/>
                        </a:rPr>
                        <a:t>Keur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Massar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22/06/2015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86366823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GG1529295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Coach Teachers - Train Students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27/07/2015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121238373"/>
                  </a:ext>
                </a:extLst>
              </a:tr>
              <a:tr h="5975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 dirty="0">
                          <a:effectLst/>
                          <a:hlinkClick r:id="rId2"/>
                        </a:rPr>
                        <a:t>GG1634032</a:t>
                      </a:r>
                      <a:endParaRPr lang="it-IT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Hygiene and Sanitation integrated project in </a:t>
                      </a:r>
                      <a:r>
                        <a:rPr lang="en-US" sz="1800" u="none" strike="noStrike" dirty="0" err="1">
                          <a:effectLst/>
                        </a:rPr>
                        <a:t>Demba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Gofa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Woreda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29/01/2016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24/03/2017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06778641"/>
                  </a:ext>
                </a:extLst>
              </a:tr>
              <a:tr h="8016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GG1637471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Neonatal Child Unit and Intensive Care at San Gerardo Hospital in Monza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21/10/2016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18/11/2017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17485635"/>
                  </a:ext>
                </a:extLst>
              </a:tr>
              <a:tr h="8016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GG1639684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APRENDER E CONVIVER - Educational </a:t>
                      </a:r>
                      <a:r>
                        <a:rPr lang="it-IT" sz="1800" u="none" strike="noStrike" dirty="0" err="1">
                          <a:effectLst/>
                        </a:rPr>
                        <a:t>programme</a:t>
                      </a:r>
                      <a:r>
                        <a:rPr lang="it-IT" sz="1800" u="none" strike="noStrike" dirty="0">
                          <a:effectLst/>
                        </a:rPr>
                        <a:t> for </a:t>
                      </a:r>
                      <a:r>
                        <a:rPr lang="it-IT" sz="1800" u="none" strike="noStrike" dirty="0" err="1">
                          <a:effectLst/>
                        </a:rPr>
                        <a:t>autistic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children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02/09/2016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05/12/2017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27567287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GG1637951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In his hands the future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21/12/2016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18/04/2018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902245080"/>
                  </a:ext>
                </a:extLst>
              </a:tr>
              <a:tr h="51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GG1411478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AQUAPLUS Plants for food in Haiti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23/07/2014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Paid</a:t>
                      </a:r>
                      <a:endParaRPr lang="it-IT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10/01/2018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2969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41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98331"/>
              </p:ext>
            </p:extLst>
          </p:nvPr>
        </p:nvGraphicFramePr>
        <p:xfrm>
          <a:off x="119336" y="111644"/>
          <a:ext cx="11881320" cy="6701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273">
                  <a:extLst>
                    <a:ext uri="{9D8B030D-6E8A-4147-A177-3AD203B41FA5}">
                      <a16:colId xmlns:a16="http://schemas.microsoft.com/office/drawing/2014/main" val="1950161432"/>
                    </a:ext>
                  </a:extLst>
                </a:gridCol>
                <a:gridCol w="5034158">
                  <a:extLst>
                    <a:ext uri="{9D8B030D-6E8A-4147-A177-3AD203B41FA5}">
                      <a16:colId xmlns:a16="http://schemas.microsoft.com/office/drawing/2014/main" val="7693195"/>
                    </a:ext>
                  </a:extLst>
                </a:gridCol>
                <a:gridCol w="1460963">
                  <a:extLst>
                    <a:ext uri="{9D8B030D-6E8A-4147-A177-3AD203B41FA5}">
                      <a16:colId xmlns:a16="http://schemas.microsoft.com/office/drawing/2014/main" val="2170643670"/>
                    </a:ext>
                  </a:extLst>
                </a:gridCol>
                <a:gridCol w="1460963">
                  <a:extLst>
                    <a:ext uri="{9D8B030D-6E8A-4147-A177-3AD203B41FA5}">
                      <a16:colId xmlns:a16="http://schemas.microsoft.com/office/drawing/2014/main" val="2491138522"/>
                    </a:ext>
                  </a:extLst>
                </a:gridCol>
                <a:gridCol w="1460963">
                  <a:extLst>
                    <a:ext uri="{9D8B030D-6E8A-4147-A177-3AD203B41FA5}">
                      <a16:colId xmlns:a16="http://schemas.microsoft.com/office/drawing/2014/main" val="684562257"/>
                    </a:ext>
                  </a:extLst>
                </a:gridCol>
              </a:tblGrid>
              <a:tr h="3584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>
                          <a:effectLst/>
                        </a:rPr>
                        <a:t>Past Applications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b"/>
                </a:tc>
                <a:extLst>
                  <a:ext uri="{0D108BD9-81ED-4DB2-BD59-A6C34878D82A}">
                    <a16:rowId xmlns:a16="http://schemas.microsoft.com/office/drawing/2014/main" val="2114613364"/>
                  </a:ext>
                </a:extLst>
              </a:tr>
              <a:tr h="6017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Number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Grant Title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Status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>
                          <a:effectLst/>
                        </a:rPr>
                        <a:t>Date Created </a:t>
                      </a:r>
                      <a:endParaRPr lang="it-IT" sz="1800" b="1" i="0" u="none" strike="noStrike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</a:rPr>
                        <a:t>Date </a:t>
                      </a:r>
                      <a:r>
                        <a:rPr lang="it-IT" sz="1800" b="1" u="none" strike="noStrike" dirty="0" err="1">
                          <a:effectLst/>
                        </a:rPr>
                        <a:t>Closed</a:t>
                      </a:r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58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1419400273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DG1518716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01/07/2014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16/12/2016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372142425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DG1418475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01/07/2013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10/03/2015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867888147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DG1624078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01/07/2015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21/10/2016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1250089726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GG1417245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FOOD &amp; WORK FOR DIGNITY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29/09/2013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22/11/2016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866169966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GG1417297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Rotary Scholarship: Peace in the Mediterranean Sea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01/10/2013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30/01/2017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734294948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GG1421331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Tornare a Vivere 2.0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01/04/2014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06/10/2016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132259130"/>
                  </a:ext>
                </a:extLst>
              </a:tr>
              <a:tr h="5409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GG1529210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AMA Project: Accessible Movement Analysis for All (Level 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23/02/2015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21/02/2017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4275507501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GG1413322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Water4Food4Life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03/05/2013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17/06/2017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912084728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GG1411478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AQUAPLUS Plants for food in Haiti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Closed</a:t>
                      </a:r>
                      <a:endParaRPr lang="it-IT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21/02/2013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19/04/2017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572163949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GG1417009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Food that cares: a pilot project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20/09/2013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01/09/2016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187358594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GG1417613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Torma Bum - Sierra Leone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11/10/2013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14/12/2015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3026351113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GG1419018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 deep well to quench the future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09/12/2013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05/04/2016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080818949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GG1421517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Autismo Ticino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09/04/2014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08/05/2015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4148581908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GG1423062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Progetto P.OR.RO. Progetto ORti ROtariani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11/06/2014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21/12/2016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506562375"/>
                  </a:ext>
                </a:extLst>
              </a:tr>
              <a:tr h="332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GG1638069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INVESTI IN UN BENE CHE DURA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26/11/2015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27/02/2017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2996695458"/>
                  </a:ext>
                </a:extLst>
              </a:tr>
              <a:tr h="5409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sng" strike="noStrike">
                          <a:effectLst/>
                          <a:hlinkClick r:id="rId2"/>
                        </a:rPr>
                        <a:t>GG1638018</a:t>
                      </a:r>
                      <a:endParaRPr lang="it-IT" sz="18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Cesaf</a:t>
                      </a:r>
                      <a:r>
                        <a:rPr lang="it-IT" sz="1600" u="none" strike="noStrike" dirty="0">
                          <a:effectLst/>
                        </a:rPr>
                        <a:t> (Centro di Sostegno alla Famiglia - Family Support Center)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Canceled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>
                          <a:effectLst/>
                        </a:rPr>
                        <a:t>24/11/2015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02/05/2017 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6" marR="9406" marT="9406" marB="45147" anchor="ctr"/>
                </a:tc>
                <a:extLst>
                  <a:ext uri="{0D108BD9-81ED-4DB2-BD59-A6C34878D82A}">
                    <a16:rowId xmlns:a16="http://schemas.microsoft.com/office/drawing/2014/main" val="175712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82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360" y="1988840"/>
            <a:ext cx="11377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00B0F0"/>
                </a:solidFill>
                <a:latin typeface="Frutiger95-UltraBlack" panose="020B0A00000000000000" pitchFamily="34" charset="0"/>
              </a:rPr>
              <a:t>VERSAMENTI ALLA FONDAZIONE ROTARY</a:t>
            </a:r>
          </a:p>
        </p:txBody>
      </p:sp>
    </p:spTree>
    <p:extLst>
      <p:ext uri="{BB962C8B-B14F-4D97-AF65-F5344CB8AC3E}">
        <p14:creationId xmlns:p14="http://schemas.microsoft.com/office/powerpoint/2010/main" val="368716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Club per campane</Template>
  <TotalTime>707</TotalTime>
  <Words>1895</Words>
  <Application>Microsoft Office PowerPoint</Application>
  <PresentationFormat>Widescreen</PresentationFormat>
  <Paragraphs>1325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7" baseType="lpstr">
      <vt:lpstr>Arial Unicode MS</vt:lpstr>
      <vt:lpstr>Arial</vt:lpstr>
      <vt:lpstr>Calibri</vt:lpstr>
      <vt:lpstr>DejaVu Sans</vt:lpstr>
      <vt:lpstr>Franklin Gothic Book</vt:lpstr>
      <vt:lpstr>Frutiger55Roman</vt:lpstr>
      <vt:lpstr>Frutiger95-UltraBlack</vt:lpstr>
      <vt:lpstr>Microsoft Sans Serif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Rotary Italia: MEMBERSHIP</vt:lpstr>
      <vt:lpstr>Presentazione standard di PowerPoint</vt:lpstr>
      <vt:lpstr>DASHBOARD ATTESTATO PRESIDENZIALE 2016 -  2017 DISTRETTO 2042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Chiara Pesavento</cp:lastModifiedBy>
  <cp:revision>62</cp:revision>
  <dcterms:created xsi:type="dcterms:W3CDTF">2016-04-19T14:21:19Z</dcterms:created>
  <dcterms:modified xsi:type="dcterms:W3CDTF">2017-05-03T12:29:46Z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