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0" r:id="rId2"/>
    <p:sldId id="297" r:id="rId3"/>
    <p:sldId id="298" r:id="rId4"/>
    <p:sldId id="299" r:id="rId5"/>
    <p:sldId id="300" r:id="rId6"/>
    <p:sldId id="319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281" r:id="rId15"/>
    <p:sldId id="270" r:id="rId16"/>
    <p:sldId id="278" r:id="rId17"/>
    <p:sldId id="309" r:id="rId18"/>
    <p:sldId id="318" r:id="rId1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7E3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F1217-D913-074A-9F30-F7883A287FE0}" type="datetimeFigureOut">
              <a:rPr lang="it-IT" smtClean="0"/>
              <a:t>06/04/16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63CA5-B5EE-1340-ABAC-8E2C66EA075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58849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3F2FF-1F8E-3049-B83D-410DE55675F1}" type="datetimeFigureOut">
              <a:rPr lang="it-IT" smtClean="0"/>
              <a:t>06/04/16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683A-4164-8F4F-8AE4-2F55407F7DF0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1306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3E2B-2A8A-F14E-9346-48A27FD14AF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40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C830-740B-9F41-ABE3-D31E31846AFE}" type="datetime1">
              <a:rPr lang="it-IT" smtClean="0"/>
              <a:t>06/04/16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60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A34E9-8DAE-5340-9860-3181728FA237}" type="datetime1">
              <a:rPr lang="it-IT" smtClean="0"/>
              <a:t>06/04/16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240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92AC-D18A-EC46-A7B8-27A311CD1946}" type="datetime1">
              <a:rPr lang="it-IT" smtClean="0"/>
              <a:t>06/04/16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53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D1E2-BBB2-7149-B90E-20CFAA2768C8}" type="datetime1">
              <a:rPr lang="it-IT" smtClean="0"/>
              <a:t>06/04/16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147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3B29-77E2-A04F-9650-D7BEB5B78E39}" type="datetime1">
              <a:rPr lang="it-IT" smtClean="0"/>
              <a:t>06/04/16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9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1993-1150-144C-BA87-5D48AF31F974}" type="datetime1">
              <a:rPr lang="it-IT" smtClean="0"/>
              <a:t>06/04/16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7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7ED01-1DA1-ED43-9358-58418131DBA1}" type="datetime1">
              <a:rPr lang="it-IT" smtClean="0"/>
              <a:t>06/04/16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824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D121-8B75-3349-80C6-C512593FD555}" type="datetime1">
              <a:rPr lang="it-IT" smtClean="0"/>
              <a:t>06/04/16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649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3516-90C7-0043-A3D3-603AB16FA9F3}" type="datetime1">
              <a:rPr lang="it-IT" smtClean="0"/>
              <a:t>06/04/16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46FF-ECA3-1A41-B50D-450C95CA5573}" type="datetime1">
              <a:rPr lang="it-IT" smtClean="0"/>
              <a:t>06/04/16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4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BCCF7-333E-FB47-99E9-5A2742024EBE}" type="datetime1">
              <a:rPr lang="it-IT" smtClean="0"/>
              <a:t>06/04/16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53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A65C4-5CBD-1644-9869-FF2D0DD5EF55}" type="datetime1">
              <a:rPr lang="it-IT" smtClean="0"/>
              <a:t>06/04/16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R-0419-D0316-CI-I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5E4E7-F329-1E4D-B5C5-58FDC1948179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163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_curve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" y="0"/>
            <a:ext cx="914292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7417" y="6118398"/>
            <a:ext cx="2803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solidFill>
                  <a:srgbClr val="71716D"/>
                </a:solidFill>
                <a:latin typeface="Arial"/>
                <a:cs typeface="Arial"/>
              </a:rPr>
              <a:t>www.fabbricaintelligente.it</a:t>
            </a:r>
            <a:endParaRPr lang="en-US" sz="1000" dirty="0">
              <a:solidFill>
                <a:srgbClr val="71716D"/>
              </a:solidFill>
              <a:latin typeface="Arial"/>
              <a:cs typeface="Arial"/>
            </a:endParaRPr>
          </a:p>
          <a:p>
            <a:r>
              <a:rPr lang="en-US" sz="1000" dirty="0" err="1" smtClean="0">
                <a:solidFill>
                  <a:srgbClr val="71716D"/>
                </a:solidFill>
                <a:latin typeface="Arial"/>
                <a:cs typeface="Arial"/>
              </a:rPr>
              <a:t>info@fabbricaintelligente.it</a:t>
            </a:r>
            <a:endParaRPr lang="en-US" sz="1000" dirty="0">
              <a:solidFill>
                <a:srgbClr val="71716D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80175" y="6037762"/>
            <a:ext cx="615815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79385" y="324719"/>
            <a:ext cx="6299256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50" b="1" dirty="0" smtClean="0">
                <a:solidFill>
                  <a:srgbClr val="71716D"/>
                </a:solidFill>
                <a:latin typeface="Arial"/>
                <a:cs typeface="Arial"/>
              </a:rPr>
              <a:t>Cluster </a:t>
            </a:r>
            <a:r>
              <a:rPr lang="en-US" sz="950" b="1" dirty="0" err="1" smtClean="0">
                <a:solidFill>
                  <a:srgbClr val="71716D"/>
                </a:solidFill>
                <a:latin typeface="Arial"/>
                <a:cs typeface="Arial"/>
              </a:rPr>
              <a:t>Tecnologico</a:t>
            </a:r>
            <a:r>
              <a:rPr lang="en-US" sz="950" b="1" dirty="0" smtClean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950" b="1" dirty="0" err="1" smtClean="0">
                <a:solidFill>
                  <a:srgbClr val="71716D"/>
                </a:solidFill>
                <a:latin typeface="Arial"/>
                <a:cs typeface="Arial"/>
              </a:rPr>
              <a:t>Nazionale</a:t>
            </a:r>
            <a:r>
              <a:rPr lang="en-US" sz="950" b="1" dirty="0" smtClean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950" b="1" dirty="0" err="1" smtClean="0">
                <a:solidFill>
                  <a:srgbClr val="71716D"/>
                </a:solidFill>
                <a:latin typeface="Arial"/>
                <a:cs typeface="Arial"/>
              </a:rPr>
              <a:t>Fabbrica</a:t>
            </a:r>
            <a:r>
              <a:rPr lang="en-US" sz="950" b="1" dirty="0" smtClean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950" b="1" dirty="0" err="1" smtClean="0">
                <a:solidFill>
                  <a:srgbClr val="71716D"/>
                </a:solidFill>
                <a:latin typeface="Arial"/>
                <a:cs typeface="Arial"/>
              </a:rPr>
              <a:t>Intelligente</a:t>
            </a:r>
            <a:endParaRPr lang="en-US" sz="950" b="1" dirty="0">
              <a:solidFill>
                <a:srgbClr val="71716D"/>
              </a:solidFill>
              <a:latin typeface="Arial"/>
              <a:cs typeface="Arial"/>
            </a:endParaRPr>
          </a:p>
          <a:p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Imprese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,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università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,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organismi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 di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ricerca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,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associazioni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 e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enti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territoriali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: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insieme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 per la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crescita</a:t>
            </a:r>
            <a:r>
              <a:rPr lang="en-US" sz="950" dirty="0">
                <a:solidFill>
                  <a:srgbClr val="71716D"/>
                </a:solidFill>
                <a:latin typeface="Arial"/>
                <a:cs typeface="Arial"/>
              </a:rPr>
              <a:t> del </a:t>
            </a:r>
            <a:r>
              <a:rPr lang="en-US" sz="950" dirty="0" err="1">
                <a:solidFill>
                  <a:srgbClr val="71716D"/>
                </a:solidFill>
                <a:latin typeface="Arial"/>
                <a:cs typeface="Arial"/>
              </a:rPr>
              <a:t>Manifatturiero</a:t>
            </a:r>
            <a:endParaRPr lang="en-US" sz="950" dirty="0">
              <a:solidFill>
                <a:srgbClr val="71716D"/>
              </a:solidFill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80175" y="737025"/>
            <a:ext cx="6158153" cy="0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67416" y="5089388"/>
            <a:ext cx="590465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err="1" smtClean="0">
                <a:solidFill>
                  <a:srgbClr val="71716D"/>
                </a:solidFill>
                <a:latin typeface="Arial"/>
                <a:cs typeface="Arial"/>
              </a:rPr>
              <a:t>Interclub</a:t>
            </a:r>
            <a:r>
              <a:rPr lang="it-IT" sz="1600" b="1" dirty="0" smtClean="0">
                <a:solidFill>
                  <a:srgbClr val="71716D"/>
                </a:solidFill>
                <a:latin typeface="Arial"/>
                <a:cs typeface="Arial"/>
              </a:rPr>
              <a:t> Rotary</a:t>
            </a:r>
            <a:endParaRPr lang="it-IT" sz="1600" b="1" dirty="0">
              <a:solidFill>
                <a:srgbClr val="71716D"/>
              </a:solidFill>
              <a:latin typeface="Arial"/>
              <a:cs typeface="Arial"/>
            </a:endParaRPr>
          </a:p>
          <a:p>
            <a:r>
              <a:rPr lang="it-IT" sz="1600" b="1" dirty="0" smtClean="0">
                <a:solidFill>
                  <a:srgbClr val="71716D"/>
                </a:solidFill>
                <a:latin typeface="Arial"/>
                <a:cs typeface="Arial"/>
              </a:rPr>
              <a:t>Bergamo 7 Aprile</a:t>
            </a:r>
            <a:r>
              <a:rPr lang="fr-FR" sz="1600" b="1" dirty="0">
                <a:solidFill>
                  <a:srgbClr val="71716D"/>
                </a:solidFill>
                <a:latin typeface="Arial"/>
                <a:cs typeface="Arial"/>
              </a:rPr>
              <a:t>		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83768" y="1772816"/>
            <a:ext cx="54545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1716D"/>
                </a:solidFill>
                <a:latin typeface="Arial"/>
                <a:cs typeface="Arial"/>
              </a:rPr>
              <a:t>Gianluigi </a:t>
            </a:r>
            <a:r>
              <a:rPr lang="en-US" sz="3200" dirty="0" err="1" smtClean="0">
                <a:solidFill>
                  <a:srgbClr val="71716D"/>
                </a:solidFill>
                <a:latin typeface="Arial"/>
                <a:cs typeface="Arial"/>
              </a:rPr>
              <a:t>Viscardi</a:t>
            </a:r>
            <a:endParaRPr lang="en-US" sz="3200" dirty="0" smtClean="0">
              <a:solidFill>
                <a:srgbClr val="71716D"/>
              </a:solidFill>
              <a:latin typeface="Arial"/>
              <a:cs typeface="Arial"/>
            </a:endParaRPr>
          </a:p>
          <a:p>
            <a:r>
              <a:rPr lang="en-US" sz="2000" i="1" dirty="0" err="1" smtClean="0">
                <a:solidFill>
                  <a:srgbClr val="71716D"/>
                </a:solidFill>
                <a:latin typeface="Arial"/>
                <a:cs typeface="Arial"/>
              </a:rPr>
              <a:t>Presidente</a:t>
            </a:r>
            <a:r>
              <a:rPr lang="en-US" sz="2000" i="1" dirty="0" smtClean="0">
                <a:solidFill>
                  <a:srgbClr val="71716D"/>
                </a:solidFill>
                <a:latin typeface="Arial"/>
                <a:cs typeface="Arial"/>
              </a:rPr>
              <a:t> Cluster </a:t>
            </a:r>
            <a:r>
              <a:rPr lang="en-US" sz="2000" i="1" dirty="0" err="1" smtClean="0">
                <a:solidFill>
                  <a:srgbClr val="71716D"/>
                </a:solidFill>
                <a:latin typeface="Arial"/>
                <a:cs typeface="Arial"/>
              </a:rPr>
              <a:t>Fabbrica</a:t>
            </a:r>
            <a:r>
              <a:rPr lang="en-US" sz="2000" i="1" dirty="0" smtClean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71716D"/>
                </a:solidFill>
                <a:latin typeface="Arial"/>
                <a:cs typeface="Arial"/>
              </a:rPr>
              <a:t>Intelligente</a:t>
            </a:r>
            <a:endParaRPr lang="en-US" sz="2000" i="1" dirty="0">
              <a:solidFill>
                <a:srgbClr val="71716D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67416" y="2920541"/>
            <a:ext cx="56964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71716D"/>
                </a:solidFill>
                <a:latin typeface="Arial"/>
                <a:cs typeface="Arial"/>
              </a:rPr>
              <a:t>Sfide</a:t>
            </a:r>
            <a:r>
              <a:rPr lang="en-US" sz="3200" b="1" dirty="0" smtClean="0">
                <a:solidFill>
                  <a:srgbClr val="71716D"/>
                </a:solidFill>
                <a:latin typeface="Arial"/>
                <a:cs typeface="Arial"/>
              </a:rPr>
              <a:t> e </a:t>
            </a:r>
            <a:r>
              <a:rPr lang="en-US" sz="3200" b="1" dirty="0" err="1" smtClean="0">
                <a:solidFill>
                  <a:srgbClr val="71716D"/>
                </a:solidFill>
                <a:latin typeface="Arial"/>
                <a:cs typeface="Arial"/>
              </a:rPr>
              <a:t>dinamiche</a:t>
            </a:r>
            <a:r>
              <a:rPr lang="en-US" sz="3200" b="1" dirty="0" smtClean="0">
                <a:solidFill>
                  <a:srgbClr val="71716D"/>
                </a:solidFill>
                <a:latin typeface="Arial"/>
                <a:cs typeface="Arial"/>
              </a:rPr>
              <a:t> di </a:t>
            </a:r>
            <a:r>
              <a:rPr lang="en-US" sz="3200" b="1" dirty="0" err="1" smtClean="0">
                <a:solidFill>
                  <a:srgbClr val="71716D"/>
                </a:solidFill>
                <a:latin typeface="Arial"/>
                <a:cs typeface="Arial"/>
              </a:rPr>
              <a:t>innovazione</a:t>
            </a:r>
            <a:r>
              <a:rPr lang="en-US" sz="3200" b="1" dirty="0" smtClean="0">
                <a:solidFill>
                  <a:srgbClr val="71716D"/>
                </a:solidFill>
                <a:latin typeface="Arial"/>
                <a:cs typeface="Arial"/>
              </a:rPr>
              <a:t> in Italia: </a:t>
            </a:r>
          </a:p>
          <a:p>
            <a:r>
              <a:rPr lang="en-US" sz="3200" b="1" dirty="0" err="1" smtClean="0">
                <a:solidFill>
                  <a:srgbClr val="71716D"/>
                </a:solidFill>
                <a:latin typeface="Arial"/>
                <a:cs typeface="Arial"/>
              </a:rPr>
              <a:t>il</a:t>
            </a:r>
            <a:r>
              <a:rPr lang="en-US" sz="3200" b="1" dirty="0" smtClean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71716D"/>
                </a:solidFill>
                <a:latin typeface="Arial"/>
                <a:cs typeface="Arial"/>
              </a:rPr>
              <a:t>Manifatturiero</a:t>
            </a:r>
            <a:r>
              <a:rPr lang="en-US" sz="3200" b="1" dirty="0" smtClean="0">
                <a:solidFill>
                  <a:srgbClr val="71716D"/>
                </a:solidFill>
                <a:latin typeface="Arial"/>
                <a:cs typeface="Arial"/>
              </a:rPr>
              <a:t> </a:t>
            </a:r>
            <a:r>
              <a:rPr lang="en-US" sz="3200" b="1" dirty="0" err="1" smtClean="0">
                <a:solidFill>
                  <a:srgbClr val="71716D"/>
                </a:solidFill>
                <a:latin typeface="Arial"/>
                <a:cs typeface="Arial"/>
              </a:rPr>
              <a:t>Avanzato</a:t>
            </a:r>
            <a:endParaRPr lang="en-US" sz="3200" b="1" dirty="0">
              <a:solidFill>
                <a:srgbClr val="71716D"/>
              </a:solidFill>
              <a:latin typeface="Arial"/>
              <a:cs typeface="Arial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28" y="39412"/>
            <a:ext cx="2373212" cy="869308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04355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3</a:t>
            </a: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. Open </a:t>
            </a:r>
            <a:r>
              <a:rPr lang="it-IT" sz="3800" dirty="0" err="1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Innovation</a:t>
            </a:r>
            <a:endParaRPr lang="it-IT" sz="3800" dirty="0" smtClean="0">
              <a:solidFill>
                <a:srgbClr val="2A7E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7408" y="1003501"/>
            <a:ext cx="64613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Una </a:t>
            </a:r>
            <a:r>
              <a:rPr lang="it-IT" sz="3200" dirty="0">
                <a:solidFill>
                  <a:srgbClr val="7F7F7F"/>
                </a:solidFill>
              </a:rPr>
              <a:t>rete di Collaborazione:</a:t>
            </a:r>
            <a:br>
              <a:rPr lang="it-IT" sz="3200" dirty="0">
                <a:solidFill>
                  <a:srgbClr val="7F7F7F"/>
                </a:solidFill>
              </a:rPr>
            </a:br>
            <a:r>
              <a:rPr lang="it-IT" sz="3200" dirty="0">
                <a:solidFill>
                  <a:srgbClr val="7F7F7F"/>
                </a:solidFill>
              </a:rPr>
              <a:t>L’OPEN INNOVATION</a:t>
            </a:r>
          </a:p>
          <a:p>
            <a:pPr algn="ctr" defTabSz="914400">
              <a:spcBef>
                <a:spcPct val="0"/>
              </a:spcBef>
              <a:defRPr/>
            </a:pPr>
            <a:endParaRPr lang="it-IT" sz="3200" dirty="0">
              <a:solidFill>
                <a:srgbClr val="7F7F7F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800" dirty="0">
              <a:solidFill>
                <a:srgbClr val="7F7F7F"/>
              </a:solidFill>
            </a:endParaRPr>
          </a:p>
        </p:txBody>
      </p:sp>
      <p:pic>
        <p:nvPicPr>
          <p:cNvPr id="9" name="Immagine 8" descr="rete2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6354" y="2741193"/>
            <a:ext cx="4638778" cy="3157734"/>
          </a:xfrm>
          <a:prstGeom prst="rect">
            <a:avLst/>
          </a:prstGeom>
        </p:spPr>
      </p:pic>
      <p:sp>
        <p:nvSpPr>
          <p:cNvPr id="1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94409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3</a:t>
            </a: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. Open </a:t>
            </a:r>
            <a:r>
              <a:rPr lang="it-IT" sz="3800" dirty="0" err="1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Innovation</a:t>
            </a:r>
            <a:endParaRPr lang="it-IT" sz="3800" dirty="0" smtClean="0">
              <a:solidFill>
                <a:srgbClr val="2A7E3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7408" y="1003501"/>
            <a:ext cx="64613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Le azioni</a:t>
            </a:r>
            <a:endParaRPr lang="it-IT" sz="3200" dirty="0">
              <a:solidFill>
                <a:srgbClr val="7F7F7F"/>
              </a:solidFill>
            </a:endParaRPr>
          </a:p>
          <a:p>
            <a:pPr algn="ctr" defTabSz="914400">
              <a:spcBef>
                <a:spcPct val="0"/>
              </a:spcBef>
              <a:defRPr/>
            </a:pPr>
            <a:endParaRPr lang="it-IT" sz="3200" dirty="0">
              <a:solidFill>
                <a:srgbClr val="7F7F7F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800" dirty="0">
              <a:solidFill>
                <a:srgbClr val="7F7F7F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269955" y="1694485"/>
            <a:ext cx="646133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it-IT" sz="2400" dirty="0" smtClean="0">
                <a:solidFill>
                  <a:srgbClr val="7F7F7F"/>
                </a:solidFill>
              </a:rPr>
              <a:t>Creare </a:t>
            </a:r>
            <a:r>
              <a:rPr lang="it-IT" sz="2400" dirty="0">
                <a:solidFill>
                  <a:srgbClr val="7F7F7F"/>
                </a:solidFill>
              </a:rPr>
              <a:t>del terreno fertile per far crescere il tasso di </a:t>
            </a:r>
            <a:r>
              <a:rPr lang="it-IT" sz="2400" dirty="0" smtClean="0">
                <a:solidFill>
                  <a:srgbClr val="7F7F7F"/>
                </a:solidFill>
              </a:rPr>
              <a:t>innovazione</a:t>
            </a:r>
          </a:p>
          <a:p>
            <a:pPr marL="742950" indent="-742950">
              <a:buFont typeface="+mj-lt"/>
              <a:buAutoNum type="arabicPeriod"/>
            </a:pPr>
            <a:endParaRPr lang="it-IT" sz="2400" dirty="0">
              <a:solidFill>
                <a:srgbClr val="7F7F7F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it-IT" sz="2400" dirty="0">
                <a:solidFill>
                  <a:srgbClr val="7F7F7F"/>
                </a:solidFill>
              </a:rPr>
              <a:t>A</a:t>
            </a:r>
            <a:r>
              <a:rPr lang="it-IT" sz="2400" dirty="0" smtClean="0">
                <a:solidFill>
                  <a:srgbClr val="7F7F7F"/>
                </a:solidFill>
              </a:rPr>
              <a:t>zione </a:t>
            </a:r>
            <a:r>
              <a:rPr lang="it-IT" sz="2400" dirty="0">
                <a:solidFill>
                  <a:srgbClr val="7F7F7F"/>
                </a:solidFill>
              </a:rPr>
              <a:t>di sensibilizzazione sugli investimenti in ricerca, in specifici </a:t>
            </a:r>
            <a:r>
              <a:rPr lang="it-IT" sz="2400" dirty="0" smtClean="0">
                <a:solidFill>
                  <a:srgbClr val="7F7F7F"/>
                </a:solidFill>
              </a:rPr>
              <a:t>settori</a:t>
            </a:r>
          </a:p>
          <a:p>
            <a:pPr marL="742950" indent="-742950">
              <a:buFont typeface="+mj-lt"/>
              <a:buAutoNum type="arabicPeriod"/>
            </a:pPr>
            <a:endParaRPr lang="it-IT" sz="2400" dirty="0" smtClean="0">
              <a:solidFill>
                <a:srgbClr val="7F7F7F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it-IT" sz="2400" dirty="0" smtClean="0">
                <a:solidFill>
                  <a:srgbClr val="7F7F7F"/>
                </a:solidFill>
              </a:rPr>
              <a:t>Costituire Reti della Conoscenza</a:t>
            </a:r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2" name="Immagine 1" descr="lavori_in_cor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202" y="3440386"/>
            <a:ext cx="2623639" cy="2644628"/>
          </a:xfrm>
          <a:prstGeom prst="rect">
            <a:avLst/>
          </a:prstGeom>
        </p:spPr>
      </p:pic>
      <p:sp>
        <p:nvSpPr>
          <p:cNvPr id="11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909043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274638"/>
            <a:ext cx="8229600" cy="149817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800" noProof="0" dirty="0" smtClean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L’iniziativa italiana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492823" y="1772816"/>
            <a:ext cx="6846299" cy="2520280"/>
          </a:xfrm>
          <a:prstGeom prst="rect">
            <a:avLst/>
          </a:prstGeom>
        </p:spPr>
        <p:txBody>
          <a:bodyPr/>
          <a:lstStyle/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L’Italia</a:t>
            </a:r>
            <a:r>
              <a:rPr kumimoji="0" lang="it-IT" sz="28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non sta ferma.</a:t>
            </a: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2800" b="0" i="1" u="none" strike="noStrike" kern="1200" cap="none" spc="0" normalizeH="0" noProof="0" dirty="0" smtClean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i="1" baseline="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Con il CLUSTER</a:t>
            </a:r>
            <a:r>
              <a:rPr lang="it-IT" sz="2800" i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 FABBRICA INTELLIGENTE </a:t>
            </a: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i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si intende realizzare una </a:t>
            </a: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800" i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Piattaforma Nazionale sul Manifatturiero Avanzato</a:t>
            </a:r>
            <a:endParaRPr lang="it-IT" sz="2800" i="1" baseline="0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0870" y="4437113"/>
            <a:ext cx="4183506" cy="1343709"/>
          </a:xfrm>
          <a:prstGeom prst="rect">
            <a:avLst/>
          </a:prstGeom>
        </p:spPr>
      </p:pic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337220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La Fabbrica Intelligente: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 cosa si tratta?</a:t>
            </a:r>
          </a:p>
        </p:txBody>
      </p:sp>
      <p:pic>
        <p:nvPicPr>
          <p:cNvPr id="10" name="Picture 2" descr="organizzazione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683568" y="1700808"/>
            <a:ext cx="7815142" cy="3744416"/>
          </a:xfrm>
          <a:prstGeom prst="rect">
            <a:avLst/>
          </a:prstGeom>
          <a:noFill/>
        </p:spPr>
      </p:pic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51907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CFI offre qualcosa di concreto: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kumimoji="0" lang="it-IT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it-IT" sz="3800" b="0" i="0" u="none" strike="noStrike" kern="120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progetti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egnaposto contenuto 3"/>
          <p:cNvSpPr txBox="1">
            <a:spLocks/>
          </p:cNvSpPr>
          <p:nvPr/>
        </p:nvSpPr>
        <p:spPr>
          <a:xfrm>
            <a:off x="2302033" y="1300449"/>
            <a:ext cx="4251167" cy="17602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Progetto 1: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SUSTAINABLE MANUFACTURING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</a:rPr>
              <a:t>Il manifatturiero sostenibile punta a tecnologie a impatto ambientale contenuto, dal processo produttivo all’intero ciclo di vita del prodotto.</a:t>
            </a:r>
            <a:endParaRPr kumimoji="0" lang="it-IT" sz="1400" i="1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  <p:pic>
        <p:nvPicPr>
          <p:cNvPr id="11" name="Immagine 10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160749"/>
            <a:ext cx="2050513" cy="1656184"/>
          </a:xfrm>
          <a:prstGeom prst="rect">
            <a:avLst/>
          </a:prstGeom>
        </p:spPr>
      </p:pic>
      <p:pic>
        <p:nvPicPr>
          <p:cNvPr id="12" name="Immagine 11" descr="droppedImage-1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015" y="1946269"/>
            <a:ext cx="2088232" cy="1741327"/>
          </a:xfrm>
          <a:prstGeom prst="rect">
            <a:avLst/>
          </a:prstGeom>
        </p:spPr>
      </p:pic>
      <p:pic>
        <p:nvPicPr>
          <p:cNvPr id="13" name="Immagine 12" descr="droppedImage-1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17332"/>
            <a:ext cx="2016224" cy="1676860"/>
          </a:xfrm>
          <a:prstGeom prst="rect">
            <a:avLst/>
          </a:prstGeom>
        </p:spPr>
      </p:pic>
      <p:pic>
        <p:nvPicPr>
          <p:cNvPr id="14" name="Immagine 13" descr="droppedImage-15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7" y="4491980"/>
            <a:ext cx="2016224" cy="1647811"/>
          </a:xfrm>
          <a:prstGeom prst="rect">
            <a:avLst/>
          </a:prstGeom>
        </p:spPr>
      </p:pic>
      <p:sp>
        <p:nvSpPr>
          <p:cNvPr id="15" name="Segnaposto contenuto 3"/>
          <p:cNvSpPr txBox="1">
            <a:spLocks/>
          </p:cNvSpPr>
          <p:nvPr/>
        </p:nvSpPr>
        <p:spPr>
          <a:xfrm>
            <a:off x="2302033" y="3352926"/>
            <a:ext cx="3859815" cy="157880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endParaRPr lang="it-IT" sz="1500" dirty="0">
              <a:solidFill>
                <a:schemeClr val="bg1">
                  <a:lumMod val="50000"/>
                </a:schemeClr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Progetto 3: SMART</a:t>
            </a:r>
            <a:r>
              <a:rPr kumimoji="0" lang="it-IT" sz="1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MANUFACTURING 2020 </a:t>
            </a:r>
          </a:p>
          <a:p>
            <a:pPr>
              <a:spcBef>
                <a:spcPct val="20000"/>
              </a:spcBef>
              <a:defRPr/>
            </a:pP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</a:rPr>
              <a:t>Il 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</a:rPr>
              <a:t>manifatturiero </a:t>
            </a:r>
            <a:r>
              <a:rPr lang="it-IT" sz="1400" i="1" dirty="0" smtClean="0">
                <a:solidFill>
                  <a:schemeClr val="bg1">
                    <a:lumMod val="50000"/>
                  </a:schemeClr>
                </a:solidFill>
              </a:rPr>
              <a:t>intelligente 2020 sfrutta le tecnologie digitali per la prototipazione virtuale, la manutenzione preventiva</a:t>
            </a:r>
            <a:endParaRPr kumimoji="0" lang="it-IT" sz="14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Segnaposto contenuto 3"/>
          <p:cNvSpPr txBox="1">
            <a:spLocks/>
          </p:cNvSpPr>
          <p:nvPr/>
        </p:nvSpPr>
        <p:spPr>
          <a:xfrm>
            <a:off x="3124200" y="2440156"/>
            <a:ext cx="3859815" cy="124744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 defTabSz="914400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bg1">
                    <a:lumMod val="50000"/>
                  </a:schemeClr>
                </a:solidFill>
              </a:rPr>
              <a:t>Progetto 2: </a:t>
            </a:r>
            <a:r>
              <a:rPr lang="it-IT" sz="1400" b="1" dirty="0">
                <a:solidFill>
                  <a:schemeClr val="bg1">
                    <a:lumMod val="50000"/>
                  </a:schemeClr>
                </a:solidFill>
              </a:rPr>
              <a:t>ADAPTIVE MANUFACTURING</a:t>
            </a:r>
          </a:p>
          <a:p>
            <a:pPr algn="just">
              <a:spcBef>
                <a:spcPct val="20000"/>
              </a:spcBef>
              <a:defRPr/>
            </a:pPr>
            <a:r>
              <a:rPr lang="it-IT" sz="1400" i="1" dirty="0">
                <a:solidFill>
                  <a:schemeClr val="bg1">
                    <a:lumMod val="50000"/>
                  </a:schemeClr>
                </a:solidFill>
              </a:rPr>
              <a:t>Il manifatturiero adattivo studia sistemi e dispositivi meccatronici innovativi, garantendo la  riconfigurazione rapida gli impianti produttivi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egnaposto contenuto 3"/>
          <p:cNvSpPr txBox="1">
            <a:spLocks/>
          </p:cNvSpPr>
          <p:nvPr/>
        </p:nvSpPr>
        <p:spPr>
          <a:xfrm>
            <a:off x="2768601" y="4654226"/>
            <a:ext cx="4107656" cy="149444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12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Progetto 4: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 HIGH PERFORMANCE</a:t>
            </a:r>
          </a:p>
          <a:p>
            <a:pPr marL="342900" marR="0" lvl="0" indent="12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</a:rPr>
              <a:t>MANUFACTURING </a:t>
            </a:r>
          </a:p>
          <a:p>
            <a:pPr marL="342900" indent="12700" algn="just">
              <a:spcBef>
                <a:spcPct val="20000"/>
              </a:spcBef>
              <a:defRPr/>
            </a:pPr>
            <a:r>
              <a:rPr lang="it-IT" sz="1600" i="1" dirty="0" smtClean="0">
                <a:solidFill>
                  <a:schemeClr val="bg1">
                    <a:lumMod val="50000"/>
                  </a:schemeClr>
                </a:solidFill>
              </a:rPr>
              <a:t>Il progetti di Manifattura ad Alte prestazioni sviluppa macchine e sistemi di produzione</a:t>
            </a:r>
          </a:p>
          <a:p>
            <a:pPr marL="342900" indent="12700" algn="just">
              <a:spcBef>
                <a:spcPct val="20000"/>
              </a:spcBef>
              <a:defRPr/>
            </a:pPr>
            <a:r>
              <a:rPr lang="it-IT" sz="1600" i="1" dirty="0" smtClean="0">
                <a:solidFill>
                  <a:schemeClr val="bg1">
                    <a:lumMod val="50000"/>
                  </a:schemeClr>
                </a:solidFill>
              </a:rPr>
              <a:t>efficienti  e competitivi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127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b="1" dirty="0" smtClean="0"/>
              <a:t>                     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04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" y="0"/>
            <a:ext cx="9142925" cy="6858000"/>
          </a:xfrm>
          <a:prstGeom prst="rect">
            <a:avLst/>
          </a:prstGeom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CFI offre qualcosa di concreto: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it-IT" sz="3800" dirty="0" err="1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Roadmap</a:t>
            </a:r>
            <a:endParaRPr kumimoji="0" lang="it-IT" sz="38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Immagine 13" descr="Booklet Fabbrica Intelligente 2015fin.pdf - Adobe Reader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851" y="1700808"/>
            <a:ext cx="2606549" cy="3575650"/>
          </a:xfrm>
          <a:prstGeom prst="rect">
            <a:avLst/>
          </a:prstGeom>
        </p:spPr>
      </p:pic>
      <p:sp>
        <p:nvSpPr>
          <p:cNvPr id="15" name="Segnaposto contenuto 2"/>
          <p:cNvSpPr txBox="1">
            <a:spLocks/>
          </p:cNvSpPr>
          <p:nvPr/>
        </p:nvSpPr>
        <p:spPr>
          <a:xfrm>
            <a:off x="4499992" y="1700808"/>
            <a:ext cx="4104456" cy="4088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Per definire le </a:t>
            </a:r>
            <a:r>
              <a:rPr lang="it-IT" sz="2000" b="1" dirty="0" smtClean="0">
                <a:solidFill>
                  <a:srgbClr val="2A7E38"/>
                </a:solidFill>
              </a:rPr>
              <a:t>priorità per la ricerca e l’innovazione del manifatturiero italiano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, quale strumento per la competitività del settore </a:t>
            </a:r>
          </a:p>
          <a:p>
            <a:pPr>
              <a:buFont typeface="Wingdings" charset="2"/>
              <a:buChar char="ü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2000" b="1" dirty="0" smtClean="0">
                <a:solidFill>
                  <a:srgbClr val="2A7E38"/>
                </a:solidFill>
              </a:rPr>
              <a:t>Per posizionare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le attività di ricerca e innovazione del cluster </a:t>
            </a:r>
            <a:r>
              <a:rPr lang="it-IT" sz="2000" b="1" dirty="0" smtClean="0">
                <a:solidFill>
                  <a:srgbClr val="2A7E38"/>
                </a:solidFill>
              </a:rPr>
              <a:t>rispetto ad altre iniziative a livello europeo e regionale </a:t>
            </a:r>
          </a:p>
          <a:p>
            <a:pPr>
              <a:buFont typeface="Wingdings" charset="2"/>
              <a:buChar char="ü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it-IT" sz="2000" b="1" dirty="0" smtClean="0">
                <a:solidFill>
                  <a:srgbClr val="2A7E38"/>
                </a:solidFill>
              </a:rPr>
              <a:t>Per far condividere con ministeri e e istituzioni  internazionali</a:t>
            </a:r>
            <a:r>
              <a:rPr lang="it-IT" sz="2000" dirty="0" smtClean="0">
                <a:solidFill>
                  <a:srgbClr val="2A7E38"/>
                </a:solidFill>
              </a:rPr>
              <a:t> </a:t>
            </a:r>
            <a:r>
              <a:rPr lang="it-IT" sz="2000" dirty="0" smtClean="0">
                <a:solidFill>
                  <a:schemeClr val="bg1">
                    <a:lumMod val="50000"/>
                  </a:schemeClr>
                </a:solidFill>
              </a:rPr>
              <a:t>gli obiettivi di ricerca e innovazione del Cluster </a:t>
            </a:r>
          </a:p>
          <a:p>
            <a:pPr>
              <a:buFont typeface="Wingdings" charset="2"/>
              <a:buChar char="Ø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Wingdings" charset="2"/>
              <a:buChar char="Ø"/>
            </a:pPr>
            <a:endParaRPr lang="it-IT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06952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" y="0"/>
            <a:ext cx="9142925" cy="6858000"/>
          </a:xfrm>
          <a:prstGeom prst="rect">
            <a:avLst/>
          </a:prstGeom>
        </p:spPr>
      </p:pic>
      <p:pic>
        <p:nvPicPr>
          <p:cNvPr id="4" name="Picture 2" descr="https://encrypted-tbn0.gstatic.com/images?q=tbn:ANd9GcS-uXSn1AAS-Anqt2YljzyNOOJK2VgjGlI6UfqwpZkumHLFZVY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767" y="4672625"/>
            <a:ext cx="1626636" cy="1492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289"/>
            <a:ext cx="8229600" cy="1143000"/>
          </a:xfrm>
        </p:spPr>
        <p:txBody>
          <a:bodyPr>
            <a:noAutofit/>
          </a:bodyPr>
          <a:lstStyle/>
          <a:p>
            <a:r>
              <a:rPr lang="it-IT" sz="3800" dirty="0" smtClean="0">
                <a:solidFill>
                  <a:srgbClr val="2A7E38"/>
                </a:solidFill>
              </a:rPr>
              <a:t>Le linee di intervento </a:t>
            </a:r>
            <a:endParaRPr lang="it-IT" sz="3800" dirty="0">
              <a:solidFill>
                <a:srgbClr val="2A7E38"/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331640" y="1035879"/>
            <a:ext cx="6276032" cy="2952328"/>
          </a:xfrm>
          <a:noFill/>
        </p:spPr>
        <p:txBody>
          <a:bodyPr>
            <a:noAutofit/>
          </a:bodyPr>
          <a:lstStyle/>
          <a:p>
            <a:r>
              <a:rPr lang="it-IT" sz="2000" dirty="0" smtClean="0">
                <a:solidFill>
                  <a:srgbClr val="7F7F7F"/>
                </a:solidFill>
              </a:rPr>
              <a:t>LI1</a:t>
            </a:r>
            <a:r>
              <a:rPr lang="it-IT" sz="2000" dirty="0">
                <a:solidFill>
                  <a:srgbClr val="7F7F7F"/>
                </a:solidFill>
              </a:rPr>
              <a:t>: Sistemi per la produzione </a:t>
            </a:r>
            <a:r>
              <a:rPr lang="it-IT" sz="2000" dirty="0" smtClean="0">
                <a:solidFill>
                  <a:srgbClr val="7F7F7F"/>
                </a:solidFill>
              </a:rPr>
              <a:t>personalizzata</a:t>
            </a:r>
            <a:endParaRPr lang="it-IT" sz="2000" dirty="0">
              <a:solidFill>
                <a:srgbClr val="7F7F7F"/>
              </a:solidFill>
            </a:endParaRPr>
          </a:p>
          <a:p>
            <a:r>
              <a:rPr lang="it-IT" sz="2000" dirty="0" smtClean="0">
                <a:solidFill>
                  <a:srgbClr val="7F7F7F"/>
                </a:solidFill>
              </a:rPr>
              <a:t>LI2</a:t>
            </a:r>
            <a:r>
              <a:rPr lang="it-IT" sz="2000" dirty="0">
                <a:solidFill>
                  <a:srgbClr val="7F7F7F"/>
                </a:solidFill>
              </a:rPr>
              <a:t>: </a:t>
            </a:r>
            <a:r>
              <a:rPr lang="it-IT" sz="2000" dirty="0" smtClean="0">
                <a:solidFill>
                  <a:srgbClr val="7F7F7F"/>
                </a:solidFill>
              </a:rPr>
              <a:t>Strategie, </a:t>
            </a:r>
            <a:r>
              <a:rPr lang="it-IT" sz="2000" dirty="0">
                <a:solidFill>
                  <a:srgbClr val="7F7F7F"/>
                </a:solidFill>
              </a:rPr>
              <a:t>metodi e strumenti per la sostenibilità </a:t>
            </a:r>
            <a:r>
              <a:rPr lang="it-IT" sz="2000" dirty="0" smtClean="0">
                <a:solidFill>
                  <a:srgbClr val="7F7F7F"/>
                </a:solidFill>
              </a:rPr>
              <a:t>industriale</a:t>
            </a:r>
            <a:endParaRPr lang="it-IT" sz="2000" dirty="0">
              <a:solidFill>
                <a:srgbClr val="7F7F7F"/>
              </a:solidFill>
            </a:endParaRPr>
          </a:p>
          <a:p>
            <a:r>
              <a:rPr lang="it-IT" sz="2000" dirty="0" smtClean="0">
                <a:solidFill>
                  <a:srgbClr val="7F7F7F"/>
                </a:solidFill>
              </a:rPr>
              <a:t>LI3</a:t>
            </a:r>
            <a:r>
              <a:rPr lang="it-IT" sz="2000" dirty="0">
                <a:solidFill>
                  <a:srgbClr val="7F7F7F"/>
                </a:solidFill>
              </a:rPr>
              <a:t>: Sistemi per la valorizzazione delle persone nelle </a:t>
            </a:r>
            <a:r>
              <a:rPr lang="it-IT" sz="2000" dirty="0" smtClean="0">
                <a:solidFill>
                  <a:srgbClr val="7F7F7F"/>
                </a:solidFill>
              </a:rPr>
              <a:t>fabbriche</a:t>
            </a:r>
            <a:endParaRPr lang="it-IT" sz="2000" dirty="0">
              <a:solidFill>
                <a:srgbClr val="7F7F7F"/>
              </a:solidFill>
            </a:endParaRPr>
          </a:p>
          <a:p>
            <a:r>
              <a:rPr lang="it-IT" sz="2000" dirty="0" smtClean="0">
                <a:solidFill>
                  <a:srgbClr val="7F7F7F"/>
                </a:solidFill>
              </a:rPr>
              <a:t>LI4</a:t>
            </a:r>
            <a:r>
              <a:rPr lang="it-IT" sz="2000" dirty="0">
                <a:solidFill>
                  <a:srgbClr val="7F7F7F"/>
                </a:solidFill>
              </a:rPr>
              <a:t>: Sistemi di produzione ad alta </a:t>
            </a:r>
            <a:r>
              <a:rPr lang="it-IT" sz="2000" dirty="0" smtClean="0">
                <a:solidFill>
                  <a:srgbClr val="7F7F7F"/>
                </a:solidFill>
              </a:rPr>
              <a:t>efficienza</a:t>
            </a:r>
            <a:endParaRPr lang="it-IT" sz="2000" dirty="0">
              <a:solidFill>
                <a:srgbClr val="7F7F7F"/>
              </a:solidFill>
            </a:endParaRPr>
          </a:p>
          <a:p>
            <a:r>
              <a:rPr lang="it-IT" sz="2000" dirty="0" smtClean="0">
                <a:solidFill>
                  <a:srgbClr val="7F7F7F"/>
                </a:solidFill>
              </a:rPr>
              <a:t>LI5</a:t>
            </a:r>
            <a:r>
              <a:rPr lang="it-IT" sz="2000" dirty="0">
                <a:solidFill>
                  <a:srgbClr val="7F7F7F"/>
                </a:solidFill>
              </a:rPr>
              <a:t>: Processi produttivi innovativi	</a:t>
            </a:r>
          </a:p>
          <a:p>
            <a:r>
              <a:rPr lang="it-IT" sz="2000" dirty="0" smtClean="0">
                <a:solidFill>
                  <a:srgbClr val="7F7F7F"/>
                </a:solidFill>
              </a:rPr>
              <a:t>LI6</a:t>
            </a:r>
            <a:r>
              <a:rPr lang="it-IT" sz="2000" dirty="0">
                <a:solidFill>
                  <a:srgbClr val="7F7F7F"/>
                </a:solidFill>
              </a:rPr>
              <a:t>: Sistemi di produzione evolutivi e </a:t>
            </a:r>
            <a:r>
              <a:rPr lang="it-IT" sz="2000" dirty="0" smtClean="0">
                <a:solidFill>
                  <a:srgbClr val="7F7F7F"/>
                </a:solidFill>
              </a:rPr>
              <a:t>adattativi</a:t>
            </a:r>
            <a:endParaRPr lang="it-IT" sz="2000" dirty="0">
              <a:solidFill>
                <a:srgbClr val="7F7F7F"/>
              </a:solidFill>
            </a:endParaRPr>
          </a:p>
          <a:p>
            <a:r>
              <a:rPr lang="it-IT" sz="2000" dirty="0" smtClean="0">
                <a:solidFill>
                  <a:srgbClr val="7F7F7F"/>
                </a:solidFill>
              </a:rPr>
              <a:t>LI7</a:t>
            </a:r>
            <a:r>
              <a:rPr lang="it-IT" sz="2000" dirty="0">
                <a:solidFill>
                  <a:srgbClr val="7F7F7F"/>
                </a:solidFill>
              </a:rPr>
              <a:t>: Strategie e management per i sistemi produttivi di prossima </a:t>
            </a:r>
            <a:r>
              <a:rPr lang="it-IT" sz="2000" dirty="0" smtClean="0">
                <a:solidFill>
                  <a:srgbClr val="7F7F7F"/>
                </a:solidFill>
              </a:rPr>
              <a:t>generazione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1389" y="4758284"/>
            <a:ext cx="1626637" cy="13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544" y="4758284"/>
            <a:ext cx="1626637" cy="1218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28"/>
          <a:stretch/>
        </p:blipFill>
        <p:spPr>
          <a:xfrm>
            <a:off x="6175579" y="4758284"/>
            <a:ext cx="1708789" cy="1285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56307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" y="0"/>
            <a:ext cx="9142925" cy="6858000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224950"/>
            <a:ext cx="8229600" cy="89979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CFI: </a:t>
            </a:r>
            <a:r>
              <a:rPr lang="it-IT" sz="3800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il Valore Aggiunto</a:t>
            </a:r>
          </a:p>
        </p:txBody>
      </p:sp>
      <p:sp>
        <p:nvSpPr>
          <p:cNvPr id="11" name="CasellaDiTesto 56"/>
          <p:cNvSpPr txBox="1">
            <a:spLocks noChangeArrowheads="1"/>
          </p:cNvSpPr>
          <p:nvPr/>
        </p:nvSpPr>
        <p:spPr bwMode="auto">
          <a:xfrm>
            <a:off x="611560" y="1268760"/>
            <a:ext cx="4534544" cy="52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endParaRPr lang="it-IT" sz="200" dirty="0" smtClean="0">
              <a:solidFill>
                <a:srgbClr val="2F5597"/>
              </a:solidFill>
              <a:latin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Sinergia tra competenze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complementari </a:t>
            </a:r>
            <a:endParaRPr lang="it-IT" b="1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endParaRPr lang="it-IT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Condivisione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infrastrutture di ricerca</a:t>
            </a:r>
          </a:p>
          <a:p>
            <a:pPr marL="285750" indent="-285750">
              <a:buFont typeface="Wingdings" charset="2"/>
              <a:buChar char="Ø"/>
            </a:pPr>
            <a:endParaRPr lang="it-IT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Condivisione di Know-How con i</a:t>
            </a:r>
          </a:p>
          <a:p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     principali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interlocutori internazionali </a:t>
            </a:r>
          </a:p>
          <a:p>
            <a:pPr marL="285750" indent="-285750">
              <a:buFont typeface="Wingdings" charset="2"/>
              <a:buChar char="Ø"/>
            </a:pPr>
            <a:endParaRPr lang="it-IT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Internazionalizzazione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del </a:t>
            </a: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manifatturiero</a:t>
            </a:r>
          </a:p>
          <a:p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 </a:t>
            </a: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    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italiano </a:t>
            </a:r>
            <a:endParaRPr lang="it-IT" b="1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endParaRPr lang="it-IT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Partnership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tecnologiche</a:t>
            </a:r>
          </a:p>
          <a:p>
            <a:pPr marL="285750" indent="-285750">
              <a:buFont typeface="Wingdings" charset="2"/>
              <a:buChar char="Ø"/>
            </a:pPr>
            <a:endParaRPr lang="it-IT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Supporto </a:t>
            </a: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per partecipare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a bandi di </a:t>
            </a:r>
            <a:endParaRPr lang="it-IT" b="1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 </a:t>
            </a: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    ricerca regionali</a:t>
            </a:r>
          </a:p>
          <a:p>
            <a:endParaRPr lang="it-IT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Protagonisti </a:t>
            </a:r>
            <a:r>
              <a:rPr lang="it-IT" b="1" dirty="0">
                <a:solidFill>
                  <a:srgbClr val="404040"/>
                </a:solidFill>
                <a:latin typeface="Calibri"/>
                <a:cs typeface="Arial"/>
              </a:rPr>
              <a:t>nel proporre proprie idee </a:t>
            </a:r>
            <a:endParaRPr lang="it-IT" b="1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endParaRPr lang="it-IT" b="1" dirty="0" smtClean="0">
              <a:solidFill>
                <a:srgbClr val="404040"/>
              </a:solidFill>
              <a:latin typeface="Calibri"/>
              <a:cs typeface="Arial"/>
            </a:endParaRPr>
          </a:p>
          <a:p>
            <a:pPr marL="285750" indent="-285750">
              <a:buFont typeface="Wingdings" charset="2"/>
              <a:buChar char="Ø"/>
            </a:pPr>
            <a:r>
              <a:rPr lang="it-IT" b="1" dirty="0" smtClean="0">
                <a:solidFill>
                  <a:srgbClr val="404040"/>
                </a:solidFill>
                <a:latin typeface="Calibri"/>
                <a:cs typeface="Arial"/>
              </a:rPr>
              <a:t>Dialogo con le istituzioni </a:t>
            </a:r>
          </a:p>
          <a:p>
            <a:endParaRPr lang="it-IT" sz="1600" b="1" dirty="0" smtClean="0">
              <a:solidFill>
                <a:srgbClr val="404040"/>
              </a:solidFill>
              <a:latin typeface="Calibri"/>
              <a:cs typeface="Arial"/>
            </a:endParaRPr>
          </a:p>
        </p:txBody>
      </p:sp>
      <p:pic>
        <p:nvPicPr>
          <p:cNvPr id="12" name="Immagine 11" descr="valoreaggiun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2280940"/>
            <a:ext cx="2882280" cy="2882280"/>
          </a:xfrm>
          <a:prstGeom prst="rect">
            <a:avLst/>
          </a:prstGeom>
        </p:spPr>
      </p:pic>
      <p:sp>
        <p:nvSpPr>
          <p:cNvPr id="8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57612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021504" y="2946515"/>
            <a:ext cx="71359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i="1" dirty="0" smtClean="0">
                <a:solidFill>
                  <a:srgbClr val="7F7F7F"/>
                </a:solidFill>
              </a:rPr>
              <a:t>Grazie per l’attenzione!</a:t>
            </a:r>
            <a:endParaRPr lang="it-IT" sz="4000" i="1" dirty="0">
              <a:solidFill>
                <a:srgbClr val="7F7F7F"/>
              </a:solidFill>
            </a:endParaRPr>
          </a:p>
        </p:txBody>
      </p:sp>
      <p:sp>
        <p:nvSpPr>
          <p:cNvPr id="7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18805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Il tessuto imprenditoriale italiano: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I punti critici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73500" y="1570782"/>
            <a:ext cx="7813300" cy="2866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rgbClr val="7F7F7F"/>
                </a:solidFill>
              </a:rPr>
              <a:t>D</a:t>
            </a:r>
            <a:r>
              <a:rPr lang="it-IT" sz="2400" dirty="0" smtClean="0">
                <a:solidFill>
                  <a:srgbClr val="7F7F7F"/>
                </a:solidFill>
              </a:rPr>
              <a:t>imensioni ridotte </a:t>
            </a:r>
            <a:r>
              <a:rPr lang="it-IT" sz="2400" dirty="0">
                <a:solidFill>
                  <a:srgbClr val="7F7F7F"/>
                </a:solidFill>
              </a:rPr>
              <a:t>delle unità </a:t>
            </a:r>
            <a:r>
              <a:rPr lang="it-IT" sz="2400" dirty="0" smtClean="0">
                <a:solidFill>
                  <a:srgbClr val="7F7F7F"/>
                </a:solidFill>
              </a:rPr>
              <a:t>produttive</a:t>
            </a:r>
          </a:p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endParaRPr lang="it-IT" sz="2400" dirty="0" smtClean="0">
              <a:solidFill>
                <a:srgbClr val="7F7F7F"/>
              </a:solidFill>
            </a:endParaRPr>
          </a:p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rgbClr val="7F7F7F"/>
                </a:solidFill>
              </a:rPr>
              <a:t>N</a:t>
            </a:r>
            <a:r>
              <a:rPr lang="it-IT" sz="2400" dirty="0" smtClean="0">
                <a:solidFill>
                  <a:srgbClr val="7F7F7F"/>
                </a:solidFill>
              </a:rPr>
              <a:t>on </a:t>
            </a:r>
            <a:r>
              <a:rPr lang="it-IT" sz="2400" dirty="0">
                <a:solidFill>
                  <a:srgbClr val="7F7F7F"/>
                </a:solidFill>
              </a:rPr>
              <a:t>sempre adeguate capacità di investimento e di accesso al </a:t>
            </a:r>
            <a:r>
              <a:rPr lang="it-IT" sz="2400" dirty="0" smtClean="0">
                <a:solidFill>
                  <a:srgbClr val="7F7F7F"/>
                </a:solidFill>
              </a:rPr>
              <a:t>Credito</a:t>
            </a:r>
          </a:p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endParaRPr lang="it-IT" sz="2400" dirty="0">
              <a:solidFill>
                <a:srgbClr val="7F7F7F"/>
              </a:solidFill>
            </a:endParaRPr>
          </a:p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it-IT" sz="2400" dirty="0" smtClean="0">
                <a:solidFill>
                  <a:srgbClr val="7F7F7F"/>
                </a:solidFill>
              </a:rPr>
              <a:t>Necessità </a:t>
            </a:r>
            <a:r>
              <a:rPr lang="it-IT" sz="2400" dirty="0">
                <a:solidFill>
                  <a:srgbClr val="7F7F7F"/>
                </a:solidFill>
              </a:rPr>
              <a:t>di </a:t>
            </a:r>
            <a:r>
              <a:rPr lang="it-IT" sz="2400" dirty="0" smtClean="0">
                <a:solidFill>
                  <a:srgbClr val="7F7F7F"/>
                </a:solidFill>
              </a:rPr>
              <a:t>politiche industriali mirate e concrete</a:t>
            </a:r>
          </a:p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endParaRPr lang="it-IT" sz="2400" dirty="0">
              <a:solidFill>
                <a:srgbClr val="7F7F7F"/>
              </a:solidFill>
            </a:endParaRPr>
          </a:p>
          <a:p>
            <a:pPr lvl="1" indent="-457200">
              <a:lnSpc>
                <a:spcPct val="80000"/>
              </a:lnSpc>
              <a:spcBef>
                <a:spcPct val="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rgbClr val="7F7F7F"/>
                </a:solidFill>
              </a:rPr>
              <a:t>D</a:t>
            </a:r>
            <a:r>
              <a:rPr lang="it-IT" sz="2400" dirty="0" smtClean="0">
                <a:solidFill>
                  <a:srgbClr val="7F7F7F"/>
                </a:solidFill>
              </a:rPr>
              <a:t>ifficoltà </a:t>
            </a:r>
            <a:r>
              <a:rPr lang="it-IT" sz="2400" dirty="0">
                <a:solidFill>
                  <a:srgbClr val="7F7F7F"/>
                </a:solidFill>
              </a:rPr>
              <a:t>a fare Open </a:t>
            </a:r>
            <a:r>
              <a:rPr lang="it-IT" sz="2400" dirty="0" err="1">
                <a:solidFill>
                  <a:srgbClr val="7F7F7F"/>
                </a:solidFill>
              </a:rPr>
              <a:t>Innovation</a:t>
            </a:r>
            <a:endParaRPr lang="it-IT" sz="2400" dirty="0">
              <a:solidFill>
                <a:srgbClr val="7F7F7F"/>
              </a:solidFill>
            </a:endParaRPr>
          </a:p>
          <a:p>
            <a:pPr marL="0" lvl="1" indent="-446088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3200" dirty="0">
              <a:solidFill>
                <a:srgbClr val="7F7F7F"/>
              </a:solidFill>
            </a:endParaRPr>
          </a:p>
        </p:txBody>
      </p:sp>
      <p:pic>
        <p:nvPicPr>
          <p:cNvPr id="2" name="Immagine 1" descr="debolezz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0" y="3492500"/>
            <a:ext cx="3365500" cy="3365500"/>
          </a:xfrm>
          <a:prstGeom prst="rect">
            <a:avLst/>
          </a:prstGeom>
        </p:spPr>
      </p:pic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46286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Le PMI italiane:</a:t>
            </a:r>
          </a:p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I punti critici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73500" y="1570782"/>
            <a:ext cx="7813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7F7F7F"/>
                </a:solidFill>
              </a:rPr>
              <a:t>Muoversi in </a:t>
            </a:r>
            <a:r>
              <a:rPr lang="it-IT" sz="2400" dirty="0">
                <a:solidFill>
                  <a:srgbClr val="7F7F7F"/>
                </a:solidFill>
              </a:rPr>
              <a:t>maniera autonoma e non coordinata con la rete/filiera di </a:t>
            </a:r>
            <a:r>
              <a:rPr lang="it-IT" sz="2400" dirty="0" smtClean="0">
                <a:solidFill>
                  <a:srgbClr val="7F7F7F"/>
                </a:solidFill>
              </a:rPr>
              <a:t>appartenenza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7F7F7F"/>
                </a:solidFill>
              </a:rPr>
              <a:t>Inadeguato </a:t>
            </a:r>
            <a:r>
              <a:rPr lang="it-IT" sz="2400" dirty="0">
                <a:solidFill>
                  <a:srgbClr val="7F7F7F"/>
                </a:solidFill>
              </a:rPr>
              <a:t>supporto dal sistema della </a:t>
            </a:r>
            <a:r>
              <a:rPr lang="it-IT" sz="2400" dirty="0" smtClean="0">
                <a:solidFill>
                  <a:srgbClr val="7F7F7F"/>
                </a:solidFill>
              </a:rPr>
              <a:t>ricerca</a:t>
            </a:r>
          </a:p>
          <a:p>
            <a:pPr marL="342900" indent="-342900">
              <a:buFont typeface="Arial"/>
              <a:buChar char="•"/>
            </a:pPr>
            <a:endParaRPr lang="it-IT" sz="2400" dirty="0">
              <a:solidFill>
                <a:srgbClr val="7F7F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it-IT" sz="2400" dirty="0" smtClean="0">
                <a:solidFill>
                  <a:srgbClr val="7F7F7F"/>
                </a:solidFill>
              </a:rPr>
              <a:t>Difficoltà </a:t>
            </a:r>
            <a:r>
              <a:rPr lang="it-IT" sz="2400" dirty="0">
                <a:solidFill>
                  <a:srgbClr val="7F7F7F"/>
                </a:solidFill>
              </a:rPr>
              <a:t>ad analizzare </a:t>
            </a:r>
            <a:r>
              <a:rPr lang="it-IT" sz="2400" dirty="0" smtClean="0">
                <a:solidFill>
                  <a:srgbClr val="7F7F7F"/>
                </a:solidFill>
              </a:rPr>
              <a:t>l'offerta </a:t>
            </a:r>
            <a:r>
              <a:rPr lang="it-IT" sz="2400" dirty="0">
                <a:solidFill>
                  <a:srgbClr val="7F7F7F"/>
                </a:solidFill>
              </a:rPr>
              <a:t>di tecnologia produttiva ed </a:t>
            </a:r>
            <a:r>
              <a:rPr lang="it-IT" sz="2400" dirty="0" smtClean="0">
                <a:solidFill>
                  <a:srgbClr val="7F7F7F"/>
                </a:solidFill>
              </a:rPr>
              <a:t>informatica</a:t>
            </a:r>
            <a:endParaRPr lang="en-US" sz="3200" dirty="0">
              <a:solidFill>
                <a:srgbClr val="7F7F7F"/>
              </a:solidFill>
            </a:endParaRPr>
          </a:p>
        </p:txBody>
      </p:sp>
      <p:pic>
        <p:nvPicPr>
          <p:cNvPr id="9" name="Immagine 8" descr="PMI-in-cris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570" y="3793804"/>
            <a:ext cx="5281430" cy="2200596"/>
          </a:xfrm>
          <a:prstGeom prst="rect">
            <a:avLst/>
          </a:prstGeom>
        </p:spPr>
      </p:pic>
      <p:sp>
        <p:nvSpPr>
          <p:cNvPr id="1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1754603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Quali le risposte?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6399" y="1450807"/>
            <a:ext cx="64613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 smtClean="0">
                <a:solidFill>
                  <a:srgbClr val="7F7F7F"/>
                </a:solidFill>
              </a:rPr>
              <a:t>1</a:t>
            </a:r>
            <a:r>
              <a:rPr lang="it-IT" sz="3600" dirty="0">
                <a:solidFill>
                  <a:srgbClr val="7F7F7F"/>
                </a:solidFill>
              </a:rPr>
              <a:t>- C</a:t>
            </a:r>
            <a:r>
              <a:rPr lang="it-IT" sz="3600" dirty="0" smtClean="0">
                <a:solidFill>
                  <a:srgbClr val="7F7F7F"/>
                </a:solidFill>
              </a:rPr>
              <a:t>ambiamento culturale</a:t>
            </a:r>
          </a:p>
          <a:p>
            <a:endParaRPr lang="it-IT" sz="3600" dirty="0" smtClean="0">
              <a:solidFill>
                <a:srgbClr val="7F7F7F"/>
              </a:solidFill>
            </a:endParaRPr>
          </a:p>
          <a:p>
            <a:r>
              <a:rPr lang="it-IT" sz="3600" dirty="0" smtClean="0">
                <a:solidFill>
                  <a:srgbClr val="7F7F7F"/>
                </a:solidFill>
              </a:rPr>
              <a:t>2</a:t>
            </a:r>
            <a:r>
              <a:rPr lang="it-IT" sz="3600" dirty="0">
                <a:solidFill>
                  <a:srgbClr val="7F7F7F"/>
                </a:solidFill>
              </a:rPr>
              <a:t>- N</a:t>
            </a:r>
            <a:r>
              <a:rPr lang="it-IT" sz="3600" dirty="0" smtClean="0">
                <a:solidFill>
                  <a:srgbClr val="7F7F7F"/>
                </a:solidFill>
              </a:rPr>
              <a:t>uove tecnologie</a:t>
            </a:r>
          </a:p>
          <a:p>
            <a:endParaRPr lang="it-IT" sz="3600" dirty="0">
              <a:solidFill>
                <a:srgbClr val="7F7F7F"/>
              </a:solidFill>
            </a:endParaRPr>
          </a:p>
          <a:p>
            <a:r>
              <a:rPr lang="it-IT" sz="3600" dirty="0">
                <a:solidFill>
                  <a:srgbClr val="7F7F7F"/>
                </a:solidFill>
              </a:rPr>
              <a:t>3- </a:t>
            </a:r>
            <a:r>
              <a:rPr lang="it-IT" sz="3600" dirty="0" smtClean="0">
                <a:solidFill>
                  <a:srgbClr val="7F7F7F"/>
                </a:solidFill>
              </a:rPr>
              <a:t>Open </a:t>
            </a:r>
            <a:r>
              <a:rPr lang="it-IT" sz="3600" dirty="0" err="1" smtClean="0">
                <a:solidFill>
                  <a:srgbClr val="7F7F7F"/>
                </a:solidFill>
              </a:rPr>
              <a:t>Innovation</a:t>
            </a:r>
            <a:endParaRPr lang="it-IT" sz="3600" dirty="0">
              <a:solidFill>
                <a:srgbClr val="7F7F7F"/>
              </a:solidFill>
            </a:endParaRPr>
          </a:p>
        </p:txBody>
      </p:sp>
      <p:pic>
        <p:nvPicPr>
          <p:cNvPr id="2" name="Immagine 1" descr="domande-rispos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299" y="4406830"/>
            <a:ext cx="3089373" cy="2206695"/>
          </a:xfrm>
          <a:prstGeom prst="rect">
            <a:avLst/>
          </a:prstGeom>
        </p:spPr>
      </p:pic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67112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5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1. Cambiamento Culturale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7408" y="1003501"/>
            <a:ext cx="6461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Un nuovo modello di 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IMPRENDITORE</a:t>
            </a:r>
            <a:endParaRPr lang="it-IT" sz="3200" dirty="0">
              <a:solidFill>
                <a:srgbClr val="7F7F7F"/>
              </a:solidFill>
            </a:endParaRPr>
          </a:p>
        </p:txBody>
      </p:sp>
      <p:sp>
        <p:nvSpPr>
          <p:cNvPr id="1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00472" y="2491131"/>
            <a:ext cx="482608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      </a:t>
            </a:r>
            <a:r>
              <a:rPr lang="it-IT" sz="2000" b="1" i="1" dirty="0">
                <a:solidFill>
                  <a:schemeClr val="bg1">
                    <a:lumMod val="50000"/>
                  </a:schemeClr>
                </a:solidFill>
                <a:cs typeface="Arial"/>
                <a:sym typeface="Helvetica Light" charset="0"/>
              </a:rPr>
              <a:t>IMPRENDITORE ANNI ’50/’60 </a:t>
            </a:r>
            <a:r>
              <a:rPr lang="it-IT" sz="1600" i="1" dirty="0" smtClean="0">
                <a:solidFill>
                  <a:schemeClr val="bg1">
                    <a:lumMod val="50000"/>
                  </a:schemeClr>
                </a:solidFill>
                <a:cs typeface="Arial"/>
                <a:sym typeface="Helvetica Light" charset="0"/>
              </a:rPr>
              <a:t>	      </a:t>
            </a:r>
            <a:r>
              <a:rPr lang="it-IT" b="1" i="1" dirty="0" smtClean="0">
                <a:solidFill>
                  <a:srgbClr val="C00000"/>
                </a:solidFill>
                <a:latin typeface="Futura Std Heavy"/>
                <a:ea typeface="ＭＳ Ｐゴシック" charset="0"/>
                <a:cs typeface="Futura Std Heavy"/>
              </a:rPr>
              <a:t>vs</a:t>
            </a:r>
            <a:endParaRPr lang="it-IT" b="1" i="1" dirty="0">
              <a:solidFill>
                <a:srgbClr val="C00000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026553" y="2540180"/>
            <a:ext cx="4602163" cy="30777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it-IT" sz="2000" b="1" i="1" dirty="0">
                <a:solidFill>
                  <a:schemeClr val="bg1">
                    <a:lumMod val="50000"/>
                  </a:schemeClr>
                </a:solidFill>
                <a:cs typeface="Arial"/>
              </a:rPr>
              <a:t>IMPRENDITORE OGGI </a:t>
            </a:r>
          </a:p>
        </p:txBody>
      </p:sp>
      <p:pic>
        <p:nvPicPr>
          <p:cNvPr id="2" name="Immagine 1" descr="imprenditor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999" y="3142554"/>
            <a:ext cx="2184401" cy="2571402"/>
          </a:xfrm>
          <a:prstGeom prst="rect">
            <a:avLst/>
          </a:prstGeom>
        </p:spPr>
      </p:pic>
      <p:pic>
        <p:nvPicPr>
          <p:cNvPr id="5" name="Immagine 4" descr="tasche-vuot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08" y="3142554"/>
            <a:ext cx="1806292" cy="27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1. Cambiamento Culturale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7408" y="1003501"/>
            <a:ext cx="6461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Il </a:t>
            </a:r>
            <a:r>
              <a:rPr lang="it-IT" sz="3200" dirty="0">
                <a:solidFill>
                  <a:srgbClr val="7F7F7F"/>
                </a:solidFill>
              </a:rPr>
              <a:t>Capitale Intellettuale:</a:t>
            </a:r>
            <a:br>
              <a:rPr lang="it-IT" sz="3200" dirty="0">
                <a:solidFill>
                  <a:srgbClr val="7F7F7F"/>
                </a:solidFill>
              </a:rPr>
            </a:br>
            <a:r>
              <a:rPr lang="it-IT" sz="3200" dirty="0">
                <a:solidFill>
                  <a:srgbClr val="7F7F7F"/>
                </a:solidFill>
              </a:rPr>
              <a:t>TUTELA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3200" dirty="0">
                <a:solidFill>
                  <a:srgbClr val="7F7F7F"/>
                </a:solidFill>
              </a:rPr>
              <a:t>CONDIVISIONE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3200" dirty="0">
                <a:solidFill>
                  <a:srgbClr val="7F7F7F"/>
                </a:solidFill>
              </a:rPr>
              <a:t>VALORIZZAZIONE</a:t>
            </a:r>
          </a:p>
          <a:p>
            <a:pPr marL="342900" indent="-342900" algn="ctr">
              <a:buFont typeface="Arial"/>
              <a:buChar char="•"/>
            </a:pPr>
            <a:endParaRPr lang="en-US" sz="2800" dirty="0">
              <a:solidFill>
                <a:srgbClr val="7F7F7F"/>
              </a:solidFill>
            </a:endParaRPr>
          </a:p>
        </p:txBody>
      </p:sp>
      <p:pic>
        <p:nvPicPr>
          <p:cNvPr id="9" name="Immagine 8" descr="Schermata 2015-07-20 alle 12.14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190" y="3270265"/>
            <a:ext cx="6532588" cy="3086085"/>
          </a:xfrm>
          <a:prstGeom prst="rect">
            <a:avLst/>
          </a:prstGeom>
        </p:spPr>
      </p:pic>
      <p:sp>
        <p:nvSpPr>
          <p:cNvPr id="10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4960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1. Cambiamento Culturale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229008" y="1003501"/>
            <a:ext cx="64613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it-IT" sz="3600" dirty="0" smtClean="0">
                <a:solidFill>
                  <a:srgbClr val="7F7F7F"/>
                </a:solidFill>
              </a:rPr>
              <a:t>La </a:t>
            </a:r>
            <a:r>
              <a:rPr lang="it-IT" sz="3600" dirty="0">
                <a:solidFill>
                  <a:srgbClr val="7F7F7F"/>
                </a:solidFill>
              </a:rPr>
              <a:t>Conoscenza </a:t>
            </a:r>
            <a:endParaRPr lang="it-IT" sz="3600" dirty="0" smtClean="0">
              <a:solidFill>
                <a:srgbClr val="7F7F7F"/>
              </a:solidFill>
            </a:endParaRPr>
          </a:p>
          <a:p>
            <a:pPr algn="ctr" defTabSz="914400">
              <a:spcBef>
                <a:spcPct val="0"/>
              </a:spcBef>
              <a:defRPr/>
            </a:pPr>
            <a:r>
              <a:rPr lang="it-IT" sz="3600" dirty="0" smtClean="0">
                <a:solidFill>
                  <a:srgbClr val="7F7F7F"/>
                </a:solidFill>
              </a:rPr>
              <a:t>come </a:t>
            </a:r>
            <a:r>
              <a:rPr lang="it-IT" sz="3600" dirty="0">
                <a:solidFill>
                  <a:srgbClr val="7F7F7F"/>
                </a:solidFill>
              </a:rPr>
              <a:t>Patrimonio:</a:t>
            </a:r>
            <a:br>
              <a:rPr lang="it-IT" sz="3600" dirty="0">
                <a:solidFill>
                  <a:srgbClr val="7F7F7F"/>
                </a:solidFill>
              </a:rPr>
            </a:br>
            <a:r>
              <a:rPr lang="it-IT" sz="3600" dirty="0">
                <a:solidFill>
                  <a:srgbClr val="7F7F7F"/>
                </a:solidFill>
              </a:rPr>
              <a:t>IL KNOW-HOW È</a:t>
            </a:r>
          </a:p>
          <a:p>
            <a:pPr algn="ctr" defTabSz="914400">
              <a:spcBef>
                <a:spcPct val="0"/>
              </a:spcBef>
              <a:defRPr/>
            </a:pPr>
            <a:r>
              <a:rPr lang="it-IT" sz="3600" dirty="0">
                <a:solidFill>
                  <a:srgbClr val="7F7F7F"/>
                </a:solidFill>
              </a:rPr>
              <a:t>UN BENE AZIENDALE</a:t>
            </a:r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rgbClr val="7F7F7F"/>
              </a:solidFill>
            </a:endParaRPr>
          </a:p>
        </p:txBody>
      </p:sp>
      <p:pic>
        <p:nvPicPr>
          <p:cNvPr id="10" name="Immagine 9" descr="know-how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332" y="3665713"/>
            <a:ext cx="4186266" cy="2237083"/>
          </a:xfrm>
          <a:prstGeom prst="rect">
            <a:avLst/>
          </a:prstGeom>
        </p:spPr>
      </p:pic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275266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2. Nuove Tecnologie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7408" y="1121526"/>
            <a:ext cx="64613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Le </a:t>
            </a:r>
            <a:r>
              <a:rPr lang="it-IT" sz="3200" dirty="0">
                <a:solidFill>
                  <a:srgbClr val="7F7F7F"/>
                </a:solidFill>
              </a:rPr>
              <a:t>Nuove Tecnologie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it-IT" sz="3200" dirty="0">
                <a:solidFill>
                  <a:srgbClr val="7F7F7F"/>
                </a:solidFill>
              </a:rPr>
              <a:t>come reale supporto</a:t>
            </a:r>
          </a:p>
          <a:p>
            <a:pPr lvl="0" algn="ctr" defTabSz="914400">
              <a:spcBef>
                <a:spcPct val="0"/>
              </a:spcBef>
              <a:defRPr/>
            </a:pPr>
            <a:r>
              <a:rPr lang="it-IT" sz="3200" dirty="0">
                <a:solidFill>
                  <a:srgbClr val="7F7F7F"/>
                </a:solidFill>
              </a:rPr>
              <a:t>PER SEMPLIFICARE, SNELLIRE, OTTIMIZZARE</a:t>
            </a:r>
          </a:p>
          <a:p>
            <a:pPr algn="ctr" defTabSz="914400">
              <a:spcBef>
                <a:spcPct val="0"/>
              </a:spcBef>
              <a:defRPr/>
            </a:pPr>
            <a:endParaRPr lang="it-IT" sz="3200" dirty="0">
              <a:solidFill>
                <a:srgbClr val="7F7F7F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2800" dirty="0">
              <a:solidFill>
                <a:srgbClr val="7F7F7F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408" y="3977087"/>
            <a:ext cx="2120963" cy="1263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2534" y="3977087"/>
            <a:ext cx="1927599" cy="1236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9585" y="3975326"/>
            <a:ext cx="2060537" cy="123875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348687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lide_curve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925" cy="6858000"/>
          </a:xfrm>
          <a:prstGeom prst="rect">
            <a:avLst/>
          </a:prstGeom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2A374-A561-41AF-BE5B-612CAC38961E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57200" y="224950"/>
            <a:ext cx="8229600" cy="1187826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3800" dirty="0" smtClean="0">
                <a:solidFill>
                  <a:srgbClr val="2A7E38"/>
                </a:solidFill>
                <a:latin typeface="+mj-lt"/>
                <a:ea typeface="+mj-ea"/>
                <a:cs typeface="+mj-cs"/>
              </a:rPr>
              <a:t>2. Nuove Tecnologie</a:t>
            </a:r>
          </a:p>
        </p:txBody>
      </p:sp>
      <p:sp>
        <p:nvSpPr>
          <p:cNvPr id="25" name="Segnaposto contenuto 3"/>
          <p:cNvSpPr txBox="1">
            <a:spLocks/>
          </p:cNvSpPr>
          <p:nvPr/>
        </p:nvSpPr>
        <p:spPr>
          <a:xfrm>
            <a:off x="6885132" y="2645020"/>
            <a:ext cx="1688473" cy="4975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127408" y="1003501"/>
            <a:ext cx="64613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it-IT" sz="3200" dirty="0" smtClean="0">
                <a:solidFill>
                  <a:srgbClr val="7F7F7F"/>
                </a:solidFill>
              </a:rPr>
              <a:t>Un </a:t>
            </a:r>
            <a:r>
              <a:rPr lang="it-IT" sz="3200" dirty="0">
                <a:solidFill>
                  <a:srgbClr val="7F7F7F"/>
                </a:solidFill>
              </a:rPr>
              <a:t>Passo alla Volta:</a:t>
            </a:r>
          </a:p>
          <a:p>
            <a:pPr lvl="0" algn="ctr">
              <a:spcBef>
                <a:spcPct val="0"/>
              </a:spcBef>
              <a:defRPr/>
            </a:pPr>
            <a:r>
              <a:rPr lang="it-IT" sz="3200" dirty="0">
                <a:solidFill>
                  <a:srgbClr val="7F7F7F"/>
                </a:solidFill>
              </a:rPr>
              <a:t>UN PROGETTO, IN COSTANTE EVOLUZIONE</a:t>
            </a:r>
          </a:p>
          <a:p>
            <a:pPr algn="ctr" defTabSz="914400">
              <a:spcBef>
                <a:spcPct val="0"/>
              </a:spcBef>
              <a:defRPr/>
            </a:pPr>
            <a:endParaRPr lang="it-IT" sz="3200" dirty="0">
              <a:solidFill>
                <a:srgbClr val="7F7F7F"/>
              </a:solidFill>
            </a:endParaRPr>
          </a:p>
          <a:p>
            <a:pPr marL="342900" indent="-342900" algn="ctr">
              <a:buFont typeface="Arial"/>
              <a:buChar char="•"/>
            </a:pP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9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180976"/>
          </a:xfrm>
        </p:spPr>
        <p:txBody>
          <a:bodyPr/>
          <a:lstStyle/>
          <a:p>
            <a:r>
              <a:rPr lang="it-IT" sz="800" smtClean="0"/>
              <a:t>R-0419-D0316-CI-I</a:t>
            </a:r>
            <a:endParaRPr lang="it-IT" sz="800" dirty="0"/>
          </a:p>
        </p:txBody>
      </p:sp>
      <p:pic>
        <p:nvPicPr>
          <p:cNvPr id="2" name="Immagine 1" descr="domoti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889" y="2511750"/>
            <a:ext cx="6052852" cy="385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720</Words>
  <Application>Microsoft Macintosh PowerPoint</Application>
  <PresentationFormat>Presentazione su schermo (4:3)</PresentationFormat>
  <Paragraphs>173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linee di intervento </vt:lpstr>
      <vt:lpstr>Presentazione di PowerPoint</vt:lpstr>
      <vt:lpstr>Presentazione di PowerPoint</vt:lpstr>
    </vt:vector>
  </TitlesOfParts>
  <Company>Cosberg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Rivoluzioni industriali</dc:title>
  <dc:creator>Elisabetta Santucci</dc:creator>
  <cp:lastModifiedBy>Elisabetta Santucci</cp:lastModifiedBy>
  <cp:revision>77</cp:revision>
  <cp:lastPrinted>2016-04-06T11:12:48Z</cp:lastPrinted>
  <dcterms:created xsi:type="dcterms:W3CDTF">2016-02-26T14:33:28Z</dcterms:created>
  <dcterms:modified xsi:type="dcterms:W3CDTF">2016-04-06T11:12:50Z</dcterms:modified>
</cp:coreProperties>
</file>