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1" r:id="rId3"/>
    <p:sldId id="280" r:id="rId4"/>
    <p:sldId id="282" r:id="rId5"/>
    <p:sldId id="283" r:id="rId6"/>
    <p:sldId id="284" r:id="rId7"/>
    <p:sldId id="285" r:id="rId8"/>
    <p:sldId id="286" r:id="rId9"/>
    <p:sldId id="287" r:id="rId10"/>
    <p:sldId id="288" r:id="rId11"/>
    <p:sldId id="289" r:id="rId12"/>
    <p:sldId id="290" r:id="rId13"/>
    <p:sldId id="293" r:id="rId14"/>
    <p:sldId id="291" r:id="rId15"/>
    <p:sldId id="292" r:id="rId1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zione predefinita" id="{2382EA57-989A-4E59-8C83-97D8AD208329}">
          <p14:sldIdLst>
            <p14:sldId id="256"/>
            <p14:sldId id="281"/>
            <p14:sldId id="280"/>
            <p14:sldId id="282"/>
            <p14:sldId id="283"/>
            <p14:sldId id="284"/>
            <p14:sldId id="285"/>
            <p14:sldId id="286"/>
            <p14:sldId id="287"/>
            <p14:sldId id="288"/>
            <p14:sldId id="289"/>
            <p14:sldId id="290"/>
            <p14:sldId id="293"/>
            <p14:sldId id="291"/>
            <p14:sldId id="2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FAF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3991" autoAdjust="0"/>
  </p:normalViewPr>
  <p:slideViewPr>
    <p:cSldViewPr>
      <p:cViewPr varScale="1">
        <p:scale>
          <a:sx n="87" d="100"/>
          <a:sy n="87" d="100"/>
        </p:scale>
        <p:origin x="91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C453C-A417-4C79-952D-939A0F2878A5}" type="datetimeFigureOut">
              <a:rPr lang="it-IT" smtClean="0"/>
              <a:pPr/>
              <a:t>04/09/2014</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7EE755-1CC9-40B8-9635-52B73706D58D}" type="slidenum">
              <a:rPr lang="it-IT" smtClean="0"/>
              <a:pPr/>
              <a:t>‹N›</a:t>
            </a:fld>
            <a:endParaRPr lang="it-IT"/>
          </a:p>
        </p:txBody>
      </p:sp>
    </p:spTree>
    <p:extLst>
      <p:ext uri="{BB962C8B-B14F-4D97-AF65-F5344CB8AC3E}">
        <p14:creationId xmlns:p14="http://schemas.microsoft.com/office/powerpoint/2010/main" val="292246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7EE755-1CC9-40B8-9635-52B73706D58D}" type="slidenum">
              <a:rPr lang="it-IT" smtClean="0"/>
              <a:pPr/>
              <a:t>1</a:t>
            </a:fld>
            <a:endParaRPr lang="it-IT"/>
          </a:p>
        </p:txBody>
      </p:sp>
    </p:spTree>
    <p:extLst>
      <p:ext uri="{BB962C8B-B14F-4D97-AF65-F5344CB8AC3E}">
        <p14:creationId xmlns:p14="http://schemas.microsoft.com/office/powerpoint/2010/main" val="169585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it-IT" smtClean="0"/>
              <a:t>Fare clic per modificare lo stile del titolo</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Espace réservé de la date 3"/>
          <p:cNvSpPr>
            <a:spLocks noGrp="1"/>
          </p:cNvSpPr>
          <p:nvPr>
            <p:ph type="dt" sz="half" idx="10"/>
          </p:nvPr>
        </p:nvSpPr>
        <p:spPr/>
        <p:txBody>
          <a:bodyPr/>
          <a:lstStyle>
            <a:lvl1pPr>
              <a:defRPr/>
            </a:lvl1pPr>
          </a:lstStyle>
          <a:p>
            <a:pPr>
              <a:defRPr/>
            </a:pPr>
            <a:fld id="{A5A2BF8C-8F78-4AB0-B6FA-0EBCC0A41D8B}" type="datetimeFigureOut">
              <a:rPr lang="en-US" smtClean="0"/>
              <a:pPr>
                <a:defRPr/>
              </a:pPr>
              <a:t>9/4/2014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6A99FEE5-D51A-4013-B235-15FDAEDC29A8}" type="slidenum">
              <a:rPr lang="en-US"/>
              <a:pPr>
                <a:defRPr/>
              </a:pPr>
              <a:t>‹N›</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smtClean="0"/>
              <a:t>Fare clic per modificare lo stile del titolo</a:t>
            </a:r>
            <a:endParaRPr lang="en-US"/>
          </a:p>
        </p:txBody>
      </p:sp>
      <p:sp>
        <p:nvSpPr>
          <p:cNvPr id="3" name="Espace réservé du texte vertical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Espace réservé de la date 3"/>
          <p:cNvSpPr>
            <a:spLocks noGrp="1"/>
          </p:cNvSpPr>
          <p:nvPr>
            <p:ph type="dt" sz="half" idx="10"/>
          </p:nvPr>
        </p:nvSpPr>
        <p:spPr/>
        <p:txBody>
          <a:bodyPr/>
          <a:lstStyle>
            <a:lvl1pPr>
              <a:defRPr/>
            </a:lvl1pPr>
          </a:lstStyle>
          <a:p>
            <a:pPr>
              <a:defRPr/>
            </a:pPr>
            <a:fld id="{074ADED0-5AE3-43B4-96FB-DB008A148C57}" type="datetimeFigureOut">
              <a:rPr lang="en-US" smtClean="0"/>
              <a:pPr>
                <a:defRPr/>
              </a:pPr>
              <a:t>9/4/2014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8EC1FAA5-5E48-49FB-889D-591B0D5FD142}"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en-US"/>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Espace réservé de la date 3"/>
          <p:cNvSpPr>
            <a:spLocks noGrp="1"/>
          </p:cNvSpPr>
          <p:nvPr>
            <p:ph type="dt" sz="half" idx="10"/>
          </p:nvPr>
        </p:nvSpPr>
        <p:spPr/>
        <p:txBody>
          <a:bodyPr/>
          <a:lstStyle>
            <a:lvl1pPr>
              <a:defRPr/>
            </a:lvl1pPr>
          </a:lstStyle>
          <a:p>
            <a:pPr>
              <a:defRPr/>
            </a:pPr>
            <a:fld id="{B63302CC-BD61-432F-8CB1-09217117F28F}" type="datetimeFigureOut">
              <a:rPr lang="en-US" smtClean="0"/>
              <a:pPr>
                <a:defRPr/>
              </a:pPr>
              <a:t>9/4/2014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C5E7864B-E522-4055-9180-26296EB16021}"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smtClean="0"/>
              <a:t>Fare clic per modificare lo stile del titolo</a:t>
            </a:r>
            <a:endParaRPr lang="en-US"/>
          </a:p>
        </p:txBody>
      </p:sp>
      <p:sp>
        <p:nvSpPr>
          <p:cNvPr id="3" name="Espace réservé du contenu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Espace réservé de la date 3"/>
          <p:cNvSpPr>
            <a:spLocks noGrp="1"/>
          </p:cNvSpPr>
          <p:nvPr>
            <p:ph type="dt" sz="half" idx="10"/>
          </p:nvPr>
        </p:nvSpPr>
        <p:spPr/>
        <p:txBody>
          <a:bodyPr/>
          <a:lstStyle>
            <a:lvl1pPr>
              <a:defRPr/>
            </a:lvl1pPr>
          </a:lstStyle>
          <a:p>
            <a:pPr>
              <a:defRPr/>
            </a:pPr>
            <a:fld id="{6592827B-B709-4F2F-A5BE-B59E5ED483BB}" type="datetimeFigureOut">
              <a:rPr lang="en-US" smtClean="0"/>
              <a:pPr>
                <a:defRPr/>
              </a:pPr>
              <a:t>9/4/2014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dirty="0"/>
          </a:p>
        </p:txBody>
      </p:sp>
      <p:sp>
        <p:nvSpPr>
          <p:cNvPr id="6" name="Espace réservé du numéro de diapositive 5"/>
          <p:cNvSpPr>
            <a:spLocks noGrp="1"/>
          </p:cNvSpPr>
          <p:nvPr>
            <p:ph type="sldNum" sz="quarter" idx="12"/>
          </p:nvPr>
        </p:nvSpPr>
        <p:spPr/>
        <p:txBody>
          <a:bodyPr/>
          <a:lstStyle>
            <a:lvl1pPr>
              <a:defRPr/>
            </a:lvl1pPr>
          </a:lstStyle>
          <a:p>
            <a:pPr>
              <a:defRPr/>
            </a:pPr>
            <a:fld id="{80BB3693-FF07-4B12-A455-63C3892D1ECF}" type="slidenum">
              <a:rPr lang="en-US"/>
              <a:pPr>
                <a:defRPr/>
              </a:pPr>
              <a:t>‹N›</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Espace réservé de la date 3"/>
          <p:cNvSpPr>
            <a:spLocks noGrp="1"/>
          </p:cNvSpPr>
          <p:nvPr>
            <p:ph type="dt" sz="half" idx="10"/>
          </p:nvPr>
        </p:nvSpPr>
        <p:spPr/>
        <p:txBody>
          <a:bodyPr/>
          <a:lstStyle>
            <a:lvl1pPr>
              <a:defRPr/>
            </a:lvl1pPr>
          </a:lstStyle>
          <a:p>
            <a:pPr>
              <a:defRPr/>
            </a:pPr>
            <a:fld id="{8002F9A8-0110-4C43-8F75-3AA62EB7FE5B}" type="datetimeFigureOut">
              <a:rPr lang="en-US" smtClean="0"/>
              <a:pPr>
                <a:defRPr/>
              </a:pPr>
              <a:t>9/4/2014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C71B620-123E-434F-91EA-C066CD307A3E}"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smtClean="0"/>
              <a:t>Fare clic per modificare lo stile del titolo</a:t>
            </a:r>
            <a:endParaRPr lang="en-US"/>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Espace réservé de la date 3"/>
          <p:cNvSpPr>
            <a:spLocks noGrp="1"/>
          </p:cNvSpPr>
          <p:nvPr>
            <p:ph type="dt" sz="half" idx="10"/>
          </p:nvPr>
        </p:nvSpPr>
        <p:spPr/>
        <p:txBody>
          <a:bodyPr/>
          <a:lstStyle>
            <a:lvl1pPr>
              <a:defRPr/>
            </a:lvl1pPr>
          </a:lstStyle>
          <a:p>
            <a:pPr>
              <a:defRPr/>
            </a:pPr>
            <a:fld id="{C24089FC-7FC0-4ADE-A217-EB0F0FB72E02}" type="datetimeFigureOut">
              <a:rPr lang="en-US" smtClean="0"/>
              <a:pPr>
                <a:defRPr/>
              </a:pPr>
              <a:t>9/4/2014</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098FE222-DCC8-4A02-BED4-25DA781BF8F4}"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Espace réservé de la date 3"/>
          <p:cNvSpPr>
            <a:spLocks noGrp="1"/>
          </p:cNvSpPr>
          <p:nvPr>
            <p:ph type="dt" sz="half" idx="10"/>
          </p:nvPr>
        </p:nvSpPr>
        <p:spPr/>
        <p:txBody>
          <a:bodyPr/>
          <a:lstStyle>
            <a:lvl1pPr>
              <a:defRPr/>
            </a:lvl1pPr>
          </a:lstStyle>
          <a:p>
            <a:pPr>
              <a:defRPr/>
            </a:pPr>
            <a:fld id="{2C4B7FCC-2CB8-48E7-BA0D-997D9B01B719}" type="datetimeFigureOut">
              <a:rPr lang="en-US" smtClean="0"/>
              <a:pPr>
                <a:defRPr/>
              </a:pPr>
              <a:t>9/4/2014</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BFA8DB8B-B65A-4725-A1ED-5C185275CE53}"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smtClean="0"/>
              <a:t>Fare clic per modificare lo stile del titolo</a:t>
            </a:r>
            <a:endParaRPr lang="en-US"/>
          </a:p>
        </p:txBody>
      </p:sp>
      <p:sp>
        <p:nvSpPr>
          <p:cNvPr id="3" name="Espace réservé de la date 3"/>
          <p:cNvSpPr>
            <a:spLocks noGrp="1"/>
          </p:cNvSpPr>
          <p:nvPr>
            <p:ph type="dt" sz="half" idx="10"/>
          </p:nvPr>
        </p:nvSpPr>
        <p:spPr/>
        <p:txBody>
          <a:bodyPr/>
          <a:lstStyle>
            <a:lvl1pPr>
              <a:defRPr/>
            </a:lvl1pPr>
          </a:lstStyle>
          <a:p>
            <a:pPr>
              <a:defRPr/>
            </a:pPr>
            <a:fld id="{CD234CD1-BDDD-41DD-AFFA-5B51AF088C8C}" type="datetimeFigureOut">
              <a:rPr lang="en-US" smtClean="0"/>
              <a:pPr>
                <a:defRPr/>
              </a:pPr>
              <a:t>9/4/2014</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C788B78B-29A1-494C-9550-470FEDFBA50B}"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F657804-E964-4586-AF3A-593EA1E77391}" type="datetimeFigureOut">
              <a:rPr lang="en-US" smtClean="0"/>
              <a:pPr>
                <a:defRPr/>
              </a:pPr>
              <a:t>9/4/2014</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1C5303A5-2A65-4AC2-A2CD-B13367283BB1}"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en-US"/>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Espace réservé de la date 3"/>
          <p:cNvSpPr>
            <a:spLocks noGrp="1"/>
          </p:cNvSpPr>
          <p:nvPr>
            <p:ph type="dt" sz="half" idx="10"/>
          </p:nvPr>
        </p:nvSpPr>
        <p:spPr/>
        <p:txBody>
          <a:bodyPr/>
          <a:lstStyle>
            <a:lvl1pPr>
              <a:defRPr/>
            </a:lvl1pPr>
          </a:lstStyle>
          <a:p>
            <a:pPr>
              <a:defRPr/>
            </a:pPr>
            <a:fld id="{989A079F-6664-439D-8AD6-FE364225F028}" type="datetimeFigureOut">
              <a:rPr lang="en-US" smtClean="0"/>
              <a:pPr>
                <a:defRPr/>
              </a:pPr>
              <a:t>9/4/2014</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B371F9E4-ACF7-436A-AA2F-CC58F2636D68}"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en-US"/>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Espace réservé de la date 3"/>
          <p:cNvSpPr>
            <a:spLocks noGrp="1"/>
          </p:cNvSpPr>
          <p:nvPr>
            <p:ph type="dt" sz="half" idx="10"/>
          </p:nvPr>
        </p:nvSpPr>
        <p:spPr/>
        <p:txBody>
          <a:bodyPr/>
          <a:lstStyle>
            <a:lvl1pPr>
              <a:defRPr/>
            </a:lvl1pPr>
          </a:lstStyle>
          <a:p>
            <a:pPr>
              <a:defRPr/>
            </a:pPr>
            <a:fld id="{2DB3F6CE-9C94-4A15-AF45-4D180E1C922A}" type="datetimeFigureOut">
              <a:rPr lang="en-US" smtClean="0"/>
              <a:pPr>
                <a:defRPr/>
              </a:pPr>
              <a:t>9/4/2014</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1B686A89-FF87-4304-8E84-EA3B78D3F6BC}"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endParaRPr lang="en-US" dirty="0" smtClean="0"/>
          </a:p>
        </p:txBody>
      </p:sp>
      <p:sp>
        <p:nvSpPr>
          <p:cNvPr id="1027" name="Espace réservé du texte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E151370-E59B-4CF5-9326-91C306CE5C7C}" type="datetimeFigureOut">
              <a:rPr lang="en-US" smtClean="0"/>
              <a:pPr>
                <a:defRPr/>
              </a:pPr>
              <a:t>9/4/2014</a:t>
            </a:fld>
            <a:endParaRPr lang="en-US"/>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8F63AC2-9E5D-4338-A674-E98EE667B0A4}" type="slidenum">
              <a:rPr lang="en-US"/>
              <a:pPr>
                <a:defRPr/>
              </a:pPr>
              <a:t>‹N›</a:t>
            </a:fld>
            <a:endParaRPr lang="en-US"/>
          </a:p>
        </p:txBody>
      </p:sp>
      <p:pic>
        <p:nvPicPr>
          <p:cNvPr id="7" name="Immagine 6" descr="Interact black.jpg"/>
          <p:cNvPicPr>
            <a:picLocks noChangeAspect="1"/>
          </p:cNvPicPr>
          <p:nvPr userDrawn="1"/>
        </p:nvPicPr>
        <p:blipFill>
          <a:blip r:embed="rId14" cstate="print"/>
          <a:stretch>
            <a:fillRect/>
          </a:stretch>
        </p:blipFill>
        <p:spPr>
          <a:xfrm>
            <a:off x="107504" y="51470"/>
            <a:ext cx="1224136" cy="1224136"/>
          </a:xfrm>
          <a:prstGeom prst="rect">
            <a:avLst/>
          </a:prstGeom>
        </p:spPr>
      </p:pic>
      <p:sp>
        <p:nvSpPr>
          <p:cNvPr id="8" name="CasellaDiTesto 7"/>
          <p:cNvSpPr txBox="1"/>
          <p:nvPr userDrawn="1"/>
        </p:nvSpPr>
        <p:spPr>
          <a:xfrm>
            <a:off x="5694040" y="4778828"/>
            <a:ext cx="3851920" cy="338554"/>
          </a:xfrm>
          <a:prstGeom prst="rect">
            <a:avLst/>
          </a:prstGeom>
          <a:noFill/>
        </p:spPr>
        <p:txBody>
          <a:bodyPr wrap="square" rtlCol="0">
            <a:spAutoFit/>
          </a:bodyPr>
          <a:lstStyle/>
          <a:p>
            <a:r>
              <a:rPr lang="it-IT" sz="1600" dirty="0" smtClean="0">
                <a:solidFill>
                  <a:schemeClr val="tx1"/>
                </a:solidFill>
                <a:latin typeface="Adobe Caslon Pro" pitchFamily="18" charset="0"/>
              </a:rPr>
              <a:t>Rotary</a:t>
            </a:r>
            <a:r>
              <a:rPr lang="it-IT" sz="1600" baseline="0" dirty="0" smtClean="0">
                <a:solidFill>
                  <a:schemeClr val="tx1"/>
                </a:solidFill>
                <a:latin typeface="Adobe Caslon Pro" pitchFamily="18" charset="0"/>
              </a:rPr>
              <a:t> Club Bergamo Sud 04/09/14</a:t>
            </a:r>
            <a:endParaRPr lang="it-IT" sz="1600" dirty="0">
              <a:solidFill>
                <a:schemeClr val="tx1"/>
              </a:solidFill>
              <a:latin typeface="Adobe Caslon Pro"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8316416" y="4803998"/>
            <a:ext cx="720080"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0" name="Titre 1"/>
          <p:cNvSpPr>
            <a:spLocks noGrp="1"/>
          </p:cNvSpPr>
          <p:nvPr>
            <p:ph type="ctrTitle"/>
          </p:nvPr>
        </p:nvSpPr>
        <p:spPr>
          <a:xfrm>
            <a:off x="323528" y="1131590"/>
            <a:ext cx="8566720" cy="1562894"/>
          </a:xfrm>
        </p:spPr>
        <p:txBody>
          <a:bodyPr/>
          <a:lstStyle/>
          <a:p>
            <a:r>
              <a:rPr lang="fr-CA" sz="4000" dirty="0" err="1" smtClean="0">
                <a:solidFill>
                  <a:schemeClr val="bg1"/>
                </a:solidFill>
                <a:latin typeface="Yu Mincho Demibold" panose="02020600000000000000" pitchFamily="18" charset="-128"/>
                <a:ea typeface="Yu Mincho Demibold" panose="02020600000000000000" pitchFamily="18" charset="-128"/>
              </a:rPr>
              <a:t>Interact</a:t>
            </a:r>
            <a:r>
              <a:rPr lang="fr-CA" sz="4000" dirty="0" smtClean="0">
                <a:solidFill>
                  <a:schemeClr val="bg1"/>
                </a:solidFill>
                <a:latin typeface="Yu Mincho Demibold" panose="02020600000000000000" pitchFamily="18" charset="-128"/>
                <a:ea typeface="Yu Mincho Demibold" panose="02020600000000000000" pitchFamily="18" charset="-128"/>
              </a:rPr>
              <a:t> Club </a:t>
            </a:r>
            <a:r>
              <a:rPr lang="fr-CA" sz="4000" dirty="0" err="1" smtClean="0">
                <a:solidFill>
                  <a:schemeClr val="bg1"/>
                </a:solidFill>
                <a:latin typeface="Yu Mincho Demibold" panose="02020600000000000000" pitchFamily="18" charset="-128"/>
                <a:ea typeface="Yu Mincho Demibold" panose="02020600000000000000" pitchFamily="18" charset="-128"/>
              </a:rPr>
              <a:t>Bergamo</a:t>
            </a:r>
            <a:endParaRPr lang="en-US" sz="4000" dirty="0" smtClean="0">
              <a:solidFill>
                <a:schemeClr val="bg1"/>
              </a:solidFill>
              <a:latin typeface="Yu Mincho Demibold" panose="02020600000000000000" pitchFamily="18" charset="-128"/>
              <a:ea typeface="Yu Mincho Demibold" panose="02020600000000000000" pitchFamily="18" charset="-128"/>
            </a:endParaRPr>
          </a:p>
        </p:txBody>
      </p:sp>
      <p:sp>
        <p:nvSpPr>
          <p:cNvPr id="5" name="CasellaDiTesto 4"/>
          <p:cNvSpPr txBox="1"/>
          <p:nvPr/>
        </p:nvSpPr>
        <p:spPr>
          <a:xfrm>
            <a:off x="5508104" y="4731990"/>
            <a:ext cx="4032448" cy="338554"/>
          </a:xfrm>
          <a:prstGeom prst="rect">
            <a:avLst/>
          </a:prstGeom>
          <a:noFill/>
        </p:spPr>
        <p:txBody>
          <a:bodyPr wrap="square" rtlCol="0">
            <a:spAutoFit/>
          </a:bodyPr>
          <a:lstStyle/>
          <a:p>
            <a:r>
              <a:rPr lang="it-IT" sz="1600" dirty="0" smtClean="0">
                <a:solidFill>
                  <a:schemeClr val="bg1"/>
                </a:solidFill>
                <a:latin typeface="Adobe Caslon Pro" pitchFamily="18" charset="0"/>
              </a:rPr>
              <a:t>Rotary Club Bergamo Sud 04/09/14</a:t>
            </a:r>
            <a:endParaRPr lang="it-IT" sz="1600" dirty="0">
              <a:solidFill>
                <a:schemeClr val="bg1"/>
              </a:solidFill>
              <a:latin typeface="Adobe Caslon Pro"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236" y="123781"/>
            <a:ext cx="7211144" cy="857250"/>
          </a:xfrm>
        </p:spPr>
        <p:txBody>
          <a:bodyPr/>
          <a:lstStyle/>
          <a:p>
            <a:r>
              <a:rPr lang="it-IT" sz="3600" dirty="0" err="1">
                <a:latin typeface="Yu Mincho Demibold" panose="02020600000000000000" pitchFamily="18" charset="-128"/>
                <a:ea typeface="Yu Mincho Demibold" panose="02020600000000000000" pitchFamily="18" charset="-128"/>
              </a:rPr>
              <a:t>Interact</a:t>
            </a:r>
            <a:r>
              <a:rPr lang="it-IT" sz="3600" dirty="0">
                <a:latin typeface="Yu Mincho Demibold" panose="02020600000000000000" pitchFamily="18" charset="-128"/>
                <a:ea typeface="Yu Mincho Demibold" panose="02020600000000000000" pitchFamily="18" charset="-128"/>
              </a:rPr>
              <a:t> e Banco Farmaceutico </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139702"/>
            <a:ext cx="3521667" cy="264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068353"/>
            <a:ext cx="3899926" cy="239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asellaDiTesto 5"/>
          <p:cNvSpPr txBox="1"/>
          <p:nvPr/>
        </p:nvSpPr>
        <p:spPr>
          <a:xfrm>
            <a:off x="1835696" y="1078416"/>
            <a:ext cx="6732240" cy="892552"/>
          </a:xfrm>
          <a:prstGeom prst="rect">
            <a:avLst/>
          </a:prstGeom>
          <a:noFill/>
        </p:spPr>
        <p:txBody>
          <a:bodyPr wrap="square" rtlCol="0">
            <a:spAutoFit/>
          </a:bodyPr>
          <a:lstStyle/>
          <a:p>
            <a:r>
              <a:rPr lang="it-IT" sz="1300" i="1" dirty="0" err="1"/>
              <a:t>Interact</a:t>
            </a:r>
            <a:r>
              <a:rPr lang="it-IT" sz="1300" i="1" dirty="0"/>
              <a:t> Bergamo </a:t>
            </a:r>
            <a:r>
              <a:rPr lang="it-IT" sz="1300" i="1" dirty="0" smtClean="0"/>
              <a:t>per il secondo anno consecutivo ha </a:t>
            </a:r>
            <a:r>
              <a:rPr lang="it-IT" sz="1300" i="1" dirty="0"/>
              <a:t>collaborato con Banco Farmaceutico mettendo a disposizione volontari in due farmacie della città, la Farmacia Frizzi e la farmacia di via Statuto. Parte dei farmaci raccolti specifici della prima infanzia sono andati al CAV - Centro di Aiuto alla Vita, di Bergamo</a:t>
            </a:r>
          </a:p>
        </p:txBody>
      </p:sp>
    </p:spTree>
    <p:extLst>
      <p:ext uri="{BB962C8B-B14F-4D97-AF65-F5344CB8AC3E}">
        <p14:creationId xmlns:p14="http://schemas.microsoft.com/office/powerpoint/2010/main" val="1565613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606" y="195486"/>
            <a:ext cx="8229600" cy="857250"/>
          </a:xfrm>
        </p:spPr>
        <p:txBody>
          <a:bodyPr/>
          <a:lstStyle/>
          <a:p>
            <a:r>
              <a:rPr lang="en-US" sz="3200" dirty="0">
                <a:latin typeface="Yu Mincho Demibold" panose="02020600000000000000" pitchFamily="18" charset="-128"/>
                <a:ea typeface="Yu Mincho Demibold" panose="02020600000000000000" pitchFamily="18" charset="-128"/>
              </a:rPr>
              <a:t>Interact e My Name Is Help </a:t>
            </a:r>
            <a:endParaRPr lang="it-IT" sz="3200" dirty="0">
              <a:latin typeface="Yu Mincho Demibold" panose="02020600000000000000" pitchFamily="18" charset="-128"/>
              <a:ea typeface="Yu Mincho Demibold" panose="02020600000000000000" pitchFamily="18" charset="-128"/>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144" y="1131590"/>
            <a:ext cx="2650604" cy="26506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asellaDiTesto 4"/>
          <p:cNvSpPr txBox="1"/>
          <p:nvPr/>
        </p:nvSpPr>
        <p:spPr>
          <a:xfrm>
            <a:off x="1907704" y="1635646"/>
            <a:ext cx="3566442" cy="2677656"/>
          </a:xfrm>
          <a:prstGeom prst="rect">
            <a:avLst/>
          </a:prstGeom>
          <a:noFill/>
        </p:spPr>
        <p:txBody>
          <a:bodyPr wrap="square" rtlCol="0">
            <a:spAutoFit/>
          </a:bodyPr>
          <a:lstStyle/>
          <a:p>
            <a:pPr algn="ctr"/>
            <a:r>
              <a:rPr lang="it-IT" sz="1400" i="1" dirty="0" err="1"/>
              <a:t>Interact</a:t>
            </a:r>
            <a:r>
              <a:rPr lang="it-IT" sz="1400" i="1" dirty="0"/>
              <a:t> Club Bergamo, anche quest’anno ha dato un piccolo contributo di 300€ alla ONLUS “My </a:t>
            </a:r>
            <a:r>
              <a:rPr lang="it-IT" sz="1400" i="1" dirty="0" err="1"/>
              <a:t>Name</a:t>
            </a:r>
            <a:r>
              <a:rPr lang="it-IT" sz="1400" i="1" dirty="0"/>
              <a:t> </a:t>
            </a:r>
            <a:r>
              <a:rPr lang="it-IT" sz="1400" i="1" dirty="0" err="1"/>
              <a:t>Is</a:t>
            </a:r>
            <a:r>
              <a:rPr lang="it-IT" sz="1400" i="1" dirty="0"/>
              <a:t> Help</a:t>
            </a:r>
            <a:r>
              <a:rPr lang="it-IT" sz="1400" i="1" dirty="0" smtClean="0"/>
              <a:t>”. ONLUS che </a:t>
            </a:r>
            <a:r>
              <a:rPr lang="it-IT" sz="1400" i="1" dirty="0" err="1" smtClean="0"/>
              <a:t>Interact</a:t>
            </a:r>
            <a:r>
              <a:rPr lang="it-IT" sz="1400" i="1" dirty="0" smtClean="0"/>
              <a:t> Club Bergamo ha imparato a conoscere e apprezzare grazie alla testimonianza diretta del suo fondatore. Una cifra che può apparire ininfluente nella nostra società, ma che può essere estremamente significativa in Kenya, dove, secondo le parole del fondatore, </a:t>
            </a:r>
            <a:r>
              <a:rPr lang="it-IT" sz="1400" i="1" dirty="0"/>
              <a:t>permette l’acquisto del cibo di un mese per tutti i bambini ospiti della struttura (oltre 60). </a:t>
            </a:r>
          </a:p>
        </p:txBody>
      </p:sp>
    </p:spTree>
    <p:extLst>
      <p:ext uri="{BB962C8B-B14F-4D97-AF65-F5344CB8AC3E}">
        <p14:creationId xmlns:p14="http://schemas.microsoft.com/office/powerpoint/2010/main" val="2694157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13692"/>
            <a:ext cx="8229600" cy="857250"/>
          </a:xfrm>
        </p:spPr>
        <p:txBody>
          <a:bodyPr/>
          <a:lstStyle/>
          <a:p>
            <a:r>
              <a:rPr lang="it-IT" dirty="0" err="1" smtClean="0"/>
              <a:t>Interact</a:t>
            </a:r>
            <a:r>
              <a:rPr lang="it-IT" dirty="0" smtClean="0"/>
              <a:t> e Unicef</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968153"/>
            <a:ext cx="3528392"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9430" y="2078955"/>
            <a:ext cx="3214158" cy="2410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asellaDiTesto 5"/>
          <p:cNvSpPr txBox="1"/>
          <p:nvPr/>
        </p:nvSpPr>
        <p:spPr>
          <a:xfrm>
            <a:off x="3225280" y="759525"/>
            <a:ext cx="5760640" cy="1292662"/>
          </a:xfrm>
          <a:prstGeom prst="rect">
            <a:avLst/>
          </a:prstGeom>
          <a:noFill/>
        </p:spPr>
        <p:txBody>
          <a:bodyPr wrap="square" rtlCol="0">
            <a:spAutoFit/>
          </a:bodyPr>
          <a:lstStyle/>
          <a:p>
            <a:pPr algn="r"/>
            <a:r>
              <a:rPr lang="it-IT" sz="1300" i="1" dirty="0"/>
              <a:t>Sabato 24 e domenica 25 maggio </a:t>
            </a:r>
            <a:r>
              <a:rPr lang="it-IT" sz="1300" i="1" dirty="0" err="1"/>
              <a:t>Interact</a:t>
            </a:r>
            <a:r>
              <a:rPr lang="it-IT" sz="1300" i="1" dirty="0"/>
              <a:t> Club Bergamo ha </a:t>
            </a:r>
            <a:r>
              <a:rPr lang="it-IT" sz="1300" i="1" dirty="0" smtClean="0"/>
              <a:t>collaborato con Unicef nella realizzazione della </a:t>
            </a:r>
            <a:r>
              <a:rPr lang="it-IT" sz="1300" i="1" dirty="0"/>
              <a:t>campagna “100% Vacciniamoli Tutti” </a:t>
            </a:r>
            <a:r>
              <a:rPr lang="it-IT" sz="1300" i="1" dirty="0" smtClean="0"/>
              <a:t>con </a:t>
            </a:r>
            <a:r>
              <a:rPr lang="it-IT" sz="1300" i="1" dirty="0"/>
              <a:t>l’obiettivo di raccogliere fondi a favore di tutti i bambini ancora esclusi dalle vaccinazioni per porre fine alle morti infantili dovute a malattie potenzialmente prevenibili e curabili grazie alla profilassi come polio, difterite, tetano e pertosse.</a:t>
            </a:r>
          </a:p>
        </p:txBody>
      </p:sp>
    </p:spTree>
    <p:extLst>
      <p:ext uri="{BB962C8B-B14F-4D97-AF65-F5344CB8AC3E}">
        <p14:creationId xmlns:p14="http://schemas.microsoft.com/office/powerpoint/2010/main" val="3952520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123478"/>
            <a:ext cx="6491064" cy="857250"/>
          </a:xfrm>
        </p:spPr>
        <p:txBody>
          <a:bodyPr/>
          <a:lstStyle/>
          <a:p>
            <a:r>
              <a:rPr lang="it-IT" dirty="0" smtClean="0">
                <a:latin typeface="Yu Mincho Demibold" panose="02020600000000000000" pitchFamily="18" charset="-128"/>
                <a:ea typeface="Yu Mincho Demibold" panose="02020600000000000000" pitchFamily="18" charset="-128"/>
              </a:rPr>
              <a:t>Il nostro distretto</a:t>
            </a:r>
            <a:endParaRPr lang="it-IT" dirty="0">
              <a:latin typeface="Yu Mincho Demibold" panose="02020600000000000000" pitchFamily="18" charset="-128"/>
              <a:ea typeface="Yu Mincho Demibold" panose="02020600000000000000" pitchFamily="18" charset="-128"/>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131590"/>
            <a:ext cx="4423506" cy="2948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asellaDiTesto 4"/>
          <p:cNvSpPr txBox="1"/>
          <p:nvPr/>
        </p:nvSpPr>
        <p:spPr>
          <a:xfrm>
            <a:off x="1568338" y="4123382"/>
            <a:ext cx="4186808" cy="461665"/>
          </a:xfrm>
          <a:prstGeom prst="rect">
            <a:avLst/>
          </a:prstGeom>
          <a:noFill/>
        </p:spPr>
        <p:txBody>
          <a:bodyPr wrap="square" rtlCol="0">
            <a:spAutoFit/>
          </a:bodyPr>
          <a:lstStyle/>
          <a:p>
            <a:r>
              <a:rPr lang="it-IT" sz="1200" i="1" dirty="0" smtClean="0"/>
              <a:t>Seconda riunione distrettuale organizzata da </a:t>
            </a:r>
            <a:r>
              <a:rPr lang="it-IT" sz="1200" i="1" dirty="0" err="1" smtClean="0"/>
              <a:t>Interact</a:t>
            </a:r>
            <a:r>
              <a:rPr lang="it-IT" sz="1200" i="1" dirty="0" smtClean="0"/>
              <a:t> Club Bergamo presso il bar «La Marianna»</a:t>
            </a:r>
            <a:endParaRPr lang="it-IT" sz="1200" i="1" dirty="0"/>
          </a:p>
        </p:txBody>
      </p:sp>
      <p:sp>
        <p:nvSpPr>
          <p:cNvPr id="6" name="CasellaDiTesto 5"/>
          <p:cNvSpPr txBox="1"/>
          <p:nvPr/>
        </p:nvSpPr>
        <p:spPr>
          <a:xfrm>
            <a:off x="5868144" y="1205348"/>
            <a:ext cx="3065326" cy="2800767"/>
          </a:xfrm>
          <a:prstGeom prst="rect">
            <a:avLst/>
          </a:prstGeom>
          <a:noFill/>
        </p:spPr>
        <p:txBody>
          <a:bodyPr wrap="square" rtlCol="0">
            <a:spAutoFit/>
          </a:bodyPr>
          <a:lstStyle/>
          <a:p>
            <a:pPr algn="ctr"/>
            <a:r>
              <a:rPr lang="it-IT" sz="1300" i="1" dirty="0"/>
              <a:t>Durante l’anno </a:t>
            </a:r>
            <a:r>
              <a:rPr lang="it-IT" sz="1300" i="1" dirty="0" err="1"/>
              <a:t>Interactiano</a:t>
            </a:r>
            <a:r>
              <a:rPr lang="it-IT" sz="1300" i="1" dirty="0"/>
              <a:t> 2013-2014 si è creato tra gli </a:t>
            </a:r>
            <a:r>
              <a:rPr lang="it-IT" sz="1300" i="1" dirty="0" err="1"/>
              <a:t>Interact</a:t>
            </a:r>
            <a:r>
              <a:rPr lang="it-IT" sz="1300" i="1" dirty="0"/>
              <a:t> del distretto una forte sinergia e un solido rapporto da cui </a:t>
            </a:r>
            <a:r>
              <a:rPr lang="it-IT" sz="1300" i="1" dirty="0" err="1"/>
              <a:t>Interact</a:t>
            </a:r>
            <a:r>
              <a:rPr lang="it-IT" sz="1300" i="1" dirty="0"/>
              <a:t> Club Bergamo non si è chiamato fuori. Una collaborazione importante che ha permesso a </a:t>
            </a:r>
            <a:r>
              <a:rPr lang="it-IT" sz="1300" i="1" dirty="0" err="1"/>
              <a:t>Interact</a:t>
            </a:r>
            <a:r>
              <a:rPr lang="it-IT" sz="1300" i="1" dirty="0"/>
              <a:t> Club Bergamo un costruttivo e arricchente scambio di idee con le realtà </a:t>
            </a:r>
            <a:r>
              <a:rPr lang="it-IT" sz="1300" i="1" dirty="0" err="1"/>
              <a:t>interactiane</a:t>
            </a:r>
            <a:r>
              <a:rPr lang="it-IT" sz="1300" i="1" dirty="0"/>
              <a:t> milanesi</a:t>
            </a:r>
            <a:r>
              <a:rPr lang="it-IT" sz="1300" i="1" dirty="0" smtClean="0"/>
              <a:t>.</a:t>
            </a:r>
          </a:p>
          <a:p>
            <a:pPr algn="ctr"/>
            <a:endParaRPr lang="it-IT" sz="1100" i="1" dirty="0"/>
          </a:p>
          <a:p>
            <a:pPr algn="ctr"/>
            <a:endParaRPr lang="it-IT" sz="1200" i="1" dirty="0" smtClean="0"/>
          </a:p>
          <a:p>
            <a:pPr algn="ctr"/>
            <a:r>
              <a:rPr lang="it-IT" sz="1200" i="1" dirty="0" smtClean="0"/>
              <a:t>Per l’anno </a:t>
            </a:r>
            <a:r>
              <a:rPr lang="it-IT" sz="1200" i="1" dirty="0" err="1" smtClean="0"/>
              <a:t>Interactiano</a:t>
            </a:r>
            <a:r>
              <a:rPr lang="it-IT" sz="1200" i="1" dirty="0" smtClean="0"/>
              <a:t> 2014-2015 il vice RD nominato è il </a:t>
            </a:r>
            <a:r>
              <a:rPr lang="it-IT" sz="1200" i="1" dirty="0" err="1" smtClean="0"/>
              <a:t>past</a:t>
            </a:r>
            <a:r>
              <a:rPr lang="it-IT" sz="1200" i="1" dirty="0" smtClean="0"/>
              <a:t> </a:t>
            </a:r>
            <a:r>
              <a:rPr lang="it-IT" sz="1200" i="1" dirty="0" err="1" smtClean="0"/>
              <a:t>president</a:t>
            </a:r>
            <a:r>
              <a:rPr lang="it-IT" sz="1200" i="1" dirty="0" smtClean="0"/>
              <a:t> di </a:t>
            </a:r>
            <a:r>
              <a:rPr lang="it-IT" sz="1200" i="1" dirty="0" err="1" smtClean="0"/>
              <a:t>Interact</a:t>
            </a:r>
            <a:r>
              <a:rPr lang="it-IT" sz="1200" i="1" dirty="0" smtClean="0"/>
              <a:t> Club Bergamo</a:t>
            </a:r>
            <a:endParaRPr lang="it-IT" sz="1200" i="1" dirty="0"/>
          </a:p>
        </p:txBody>
      </p:sp>
    </p:spTree>
    <p:extLst>
      <p:ext uri="{BB962C8B-B14F-4D97-AF65-F5344CB8AC3E}">
        <p14:creationId xmlns:p14="http://schemas.microsoft.com/office/powerpoint/2010/main" val="2009401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44570">
            <a:off x="6407942" y="741054"/>
            <a:ext cx="2365614" cy="2846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olo 1"/>
          <p:cNvSpPr>
            <a:spLocks noGrp="1"/>
          </p:cNvSpPr>
          <p:nvPr>
            <p:ph type="title"/>
          </p:nvPr>
        </p:nvSpPr>
        <p:spPr>
          <a:xfrm>
            <a:off x="1907704" y="-61143"/>
            <a:ext cx="6995120" cy="796131"/>
          </a:xfrm>
        </p:spPr>
        <p:txBody>
          <a:bodyPr/>
          <a:lstStyle/>
          <a:p>
            <a:r>
              <a:rPr lang="it-IT" sz="3200" dirty="0" smtClean="0">
                <a:latin typeface="Yu Mincho Demibold" panose="02020600000000000000" pitchFamily="18" charset="-128"/>
                <a:ea typeface="Yu Mincho Demibold" panose="02020600000000000000" pitchFamily="18" charset="-128"/>
              </a:rPr>
              <a:t>Come ci facciamo conoscere..</a:t>
            </a:r>
            <a:endParaRPr lang="it-IT" sz="3200" dirty="0">
              <a:latin typeface="Yu Mincho Demibold" panose="02020600000000000000" pitchFamily="18" charset="-128"/>
              <a:ea typeface="Yu Mincho Demibold" panose="02020600000000000000" pitchFamily="18" charset="-128"/>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3117">
            <a:off x="1445828" y="806369"/>
            <a:ext cx="2347204" cy="2827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Segnaposto contenut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94290" y="722437"/>
            <a:ext cx="2443354" cy="2844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asellaDiTesto 6"/>
          <p:cNvSpPr txBox="1"/>
          <p:nvPr/>
        </p:nvSpPr>
        <p:spPr>
          <a:xfrm>
            <a:off x="1822425" y="3904836"/>
            <a:ext cx="7165678" cy="1092607"/>
          </a:xfrm>
          <a:prstGeom prst="rect">
            <a:avLst/>
          </a:prstGeom>
          <a:noFill/>
        </p:spPr>
        <p:txBody>
          <a:bodyPr wrap="square" rtlCol="0">
            <a:spAutoFit/>
          </a:bodyPr>
          <a:lstStyle/>
          <a:p>
            <a:r>
              <a:rPr lang="it-IT" sz="1300" i="1" dirty="0" smtClean="0"/>
              <a:t>Quest’anno </a:t>
            </a:r>
            <a:r>
              <a:rPr lang="it-IT" sz="1300" i="1" dirty="0" err="1" smtClean="0"/>
              <a:t>Interact</a:t>
            </a:r>
            <a:r>
              <a:rPr lang="it-IT" sz="1300" i="1" dirty="0" smtClean="0"/>
              <a:t> Bergamo per promuovere </a:t>
            </a:r>
            <a:r>
              <a:rPr lang="it-IT" sz="1300" i="1" dirty="0"/>
              <a:t>le proprie iniziative così da dare visibilità anche al di fuori di Rotary del suo operato </a:t>
            </a:r>
            <a:r>
              <a:rPr lang="it-IT" sz="1300" i="1" dirty="0" smtClean="0"/>
              <a:t>e per incrementare </a:t>
            </a:r>
            <a:r>
              <a:rPr lang="it-IT" sz="1300" i="1" dirty="0"/>
              <a:t>il proprio effettivo reclutando nuovi soci motivati a portare avanti i valori </a:t>
            </a:r>
            <a:r>
              <a:rPr lang="it-IT" sz="1300" i="1" dirty="0" smtClean="0"/>
              <a:t>rotariani ha aperto una pagina web, una pagina </a:t>
            </a:r>
            <a:r>
              <a:rPr lang="it-IT" sz="1300" i="1" dirty="0" err="1" smtClean="0"/>
              <a:t>facebook</a:t>
            </a:r>
            <a:r>
              <a:rPr lang="it-IT" sz="1300" i="1" dirty="0" smtClean="0"/>
              <a:t> e pubblicato un articolo di presentazione sul giornalino scolastico del Liceo Scientifico L. Mascheroni</a:t>
            </a:r>
            <a:endParaRPr lang="it-IT" sz="1300" i="1" dirty="0"/>
          </a:p>
        </p:txBody>
      </p:sp>
    </p:spTree>
    <p:extLst>
      <p:ext uri="{BB962C8B-B14F-4D97-AF65-F5344CB8AC3E}">
        <p14:creationId xmlns:p14="http://schemas.microsoft.com/office/powerpoint/2010/main" val="4161974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0424" y="0"/>
            <a:ext cx="7283152" cy="709191"/>
          </a:xfrm>
        </p:spPr>
        <p:txBody>
          <a:bodyPr/>
          <a:lstStyle/>
          <a:p>
            <a:r>
              <a:rPr lang="it-IT" dirty="0" smtClean="0">
                <a:latin typeface="Yu Mincho Demibold" panose="02020600000000000000" pitchFamily="18" charset="-128"/>
                <a:ea typeface="Yu Mincho Demibold" panose="02020600000000000000" pitchFamily="18" charset="-128"/>
              </a:rPr>
              <a:t>Riconoscimenti</a:t>
            </a:r>
            <a:endParaRPr lang="it-IT" dirty="0">
              <a:latin typeface="Yu Mincho Demibold" panose="02020600000000000000" pitchFamily="18" charset="-128"/>
              <a:ea typeface="Yu Mincho Demibold" panose="02020600000000000000" pitchFamily="18" charset="-128"/>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3698" y="895636"/>
            <a:ext cx="3348372" cy="179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l="188" t="19935" r="-697"/>
          <a:stretch/>
        </p:blipFill>
        <p:spPr>
          <a:xfrm>
            <a:off x="5580112" y="2567447"/>
            <a:ext cx="3183224" cy="2015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asellaDiTesto 5"/>
          <p:cNvSpPr txBox="1"/>
          <p:nvPr/>
        </p:nvSpPr>
        <p:spPr>
          <a:xfrm>
            <a:off x="1475656" y="2847244"/>
            <a:ext cx="4104456" cy="830997"/>
          </a:xfrm>
          <a:prstGeom prst="rect">
            <a:avLst/>
          </a:prstGeom>
          <a:noFill/>
        </p:spPr>
        <p:txBody>
          <a:bodyPr wrap="square" rtlCol="0">
            <a:spAutoFit/>
          </a:bodyPr>
          <a:lstStyle/>
          <a:p>
            <a:pPr algn="ctr"/>
            <a:r>
              <a:rPr lang="it-IT" sz="1200" i="1" dirty="0"/>
              <a:t>Consegna ad </a:t>
            </a:r>
            <a:r>
              <a:rPr lang="it-IT" sz="1200" i="1" dirty="0" err="1"/>
              <a:t>Interact</a:t>
            </a:r>
            <a:r>
              <a:rPr lang="it-IT" sz="1200" i="1" dirty="0"/>
              <a:t> Club Bergamo dell’attestato di presidenza assegnato per i meriti dell’anno </a:t>
            </a:r>
            <a:r>
              <a:rPr lang="it-IT" sz="1200" i="1" dirty="0" err="1"/>
              <a:t>interactiano</a:t>
            </a:r>
            <a:r>
              <a:rPr lang="it-IT" sz="1200" i="1" dirty="0"/>
              <a:t> 2013-2014 e firmato dal governatore e dal presidente di Rotary International. </a:t>
            </a:r>
          </a:p>
        </p:txBody>
      </p:sp>
      <p:sp>
        <p:nvSpPr>
          <p:cNvPr id="7" name="CasellaDiTesto 6"/>
          <p:cNvSpPr txBox="1"/>
          <p:nvPr/>
        </p:nvSpPr>
        <p:spPr>
          <a:xfrm>
            <a:off x="5202070" y="718716"/>
            <a:ext cx="3690410" cy="1692771"/>
          </a:xfrm>
          <a:prstGeom prst="rect">
            <a:avLst/>
          </a:prstGeom>
          <a:noFill/>
        </p:spPr>
        <p:txBody>
          <a:bodyPr wrap="square" rtlCol="0">
            <a:spAutoFit/>
          </a:bodyPr>
          <a:lstStyle/>
          <a:p>
            <a:pPr algn="ctr"/>
            <a:r>
              <a:rPr lang="it-IT" sz="1300" i="1" dirty="0" smtClean="0"/>
              <a:t>L’ex sindaco </a:t>
            </a:r>
            <a:r>
              <a:rPr lang="it-IT" sz="1300" i="1" dirty="0"/>
              <a:t>di </a:t>
            </a:r>
            <a:r>
              <a:rPr lang="it-IT" sz="1300" i="1" dirty="0" smtClean="0"/>
              <a:t>Bergamo, </a:t>
            </a:r>
            <a:r>
              <a:rPr lang="it-IT" sz="1300" i="1" dirty="0"/>
              <a:t>avv. Tentorio, ha consegnato la medaglia di riconoscimento per l'impegno civico </a:t>
            </a:r>
            <a:r>
              <a:rPr lang="it-IT" sz="1300" i="1" dirty="0" smtClean="0"/>
              <a:t>a </a:t>
            </a:r>
            <a:r>
              <a:rPr lang="it-IT" sz="1300" i="1" dirty="0" err="1" smtClean="0"/>
              <a:t>Interact</a:t>
            </a:r>
            <a:r>
              <a:rPr lang="it-IT" sz="1300" i="1" dirty="0" smtClean="0"/>
              <a:t> </a:t>
            </a:r>
            <a:r>
              <a:rPr lang="it-IT" sz="1300" i="1" dirty="0"/>
              <a:t>Bergamo per l'impegno profuso nell'ambito della sicurezza </a:t>
            </a:r>
            <a:r>
              <a:rPr lang="it-IT" sz="1300" i="1" dirty="0" smtClean="0"/>
              <a:t>stradale avendo contribuendo con altri club Rotary all’</a:t>
            </a:r>
            <a:r>
              <a:rPr lang="it-IT" sz="1300" i="1" dirty="0" err="1" smtClean="0"/>
              <a:t>acquiosto</a:t>
            </a:r>
            <a:r>
              <a:rPr lang="it-IT" sz="1300" i="1" dirty="0" smtClean="0"/>
              <a:t> di un simulatore di guida per </a:t>
            </a:r>
            <a:r>
              <a:rPr lang="it-IT" sz="1300" i="1" dirty="0"/>
              <a:t>il </a:t>
            </a:r>
            <a:r>
              <a:rPr lang="it-IT" sz="1300" i="1" dirty="0" smtClean="0"/>
              <a:t>comando della </a:t>
            </a:r>
            <a:r>
              <a:rPr lang="it-IT" sz="1300" i="1" dirty="0"/>
              <a:t>polizia locale di via </a:t>
            </a:r>
            <a:r>
              <a:rPr lang="it-IT" sz="1300" i="1" dirty="0" err="1"/>
              <a:t>Coghetti</a:t>
            </a:r>
            <a:r>
              <a:rPr lang="it-IT" sz="1300" i="1" dirty="0"/>
              <a:t> </a:t>
            </a:r>
          </a:p>
        </p:txBody>
      </p:sp>
    </p:spTree>
    <p:extLst>
      <p:ext uri="{BB962C8B-B14F-4D97-AF65-F5344CB8AC3E}">
        <p14:creationId xmlns:p14="http://schemas.microsoft.com/office/powerpoint/2010/main" val="1722104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611560" y="2355726"/>
            <a:ext cx="8229600" cy="857250"/>
          </a:xfrm>
        </p:spPr>
        <p:txBody>
          <a:bodyPr/>
          <a:lstStyle/>
          <a:p>
            <a:r>
              <a:rPr lang="it-IT" i="1" dirty="0" smtClean="0">
                <a:latin typeface="Big_Bottom_Cartoon" pitchFamily="2"/>
              </a:rPr>
              <a:t>..per capire chi siamo, ecco cosa facciamo…</a:t>
            </a:r>
            <a:endParaRPr lang="it-IT" i="1" dirty="0">
              <a:latin typeface="Big_Bottom_Cartoon" pitchFamily="2"/>
            </a:endParaRPr>
          </a:p>
        </p:txBody>
      </p:sp>
    </p:spTree>
    <p:extLst>
      <p:ext uri="{BB962C8B-B14F-4D97-AF65-F5344CB8AC3E}">
        <p14:creationId xmlns:p14="http://schemas.microsoft.com/office/powerpoint/2010/main" val="569333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426" y="-31924"/>
            <a:ext cx="8604448" cy="699542"/>
          </a:xfrm>
        </p:spPr>
        <p:txBody>
          <a:bodyPr/>
          <a:lstStyle/>
          <a:p>
            <a:r>
              <a:rPr lang="it-IT" b="1" dirty="0" smtClean="0"/>
              <a:t>	</a:t>
            </a:r>
            <a:r>
              <a:rPr lang="it-IT" sz="2400" b="1" dirty="0" err="1" smtClean="0">
                <a:latin typeface="Yu Mincho Demibold" panose="02020600000000000000" pitchFamily="18" charset="-128"/>
                <a:ea typeface="Yu Mincho Demibold" panose="02020600000000000000" pitchFamily="18" charset="-128"/>
              </a:rPr>
              <a:t>Interact</a:t>
            </a:r>
            <a:r>
              <a:rPr lang="it-IT" sz="2400" b="1" dirty="0" smtClean="0">
                <a:latin typeface="Yu Mincho Demibold" panose="02020600000000000000" pitchFamily="18" charset="-128"/>
                <a:ea typeface="Yu Mincho Demibold" panose="02020600000000000000" pitchFamily="18" charset="-128"/>
              </a:rPr>
              <a:t> Club alla Fondazione Angelo Custode</a:t>
            </a:r>
            <a:endParaRPr lang="it-IT" sz="2400" b="1" dirty="0">
              <a:latin typeface="Yu Mincho Demibold" panose="02020600000000000000" pitchFamily="18" charset="-128"/>
              <a:ea typeface="Yu Mincho Demibold" panose="02020600000000000000" pitchFamily="18" charset="-128"/>
            </a:endParaRP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159542">
            <a:off x="811351" y="1155094"/>
            <a:ext cx="3686230" cy="2752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127" y="930872"/>
            <a:ext cx="3669638" cy="2752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asellaDiTesto 6"/>
          <p:cNvSpPr txBox="1"/>
          <p:nvPr/>
        </p:nvSpPr>
        <p:spPr>
          <a:xfrm>
            <a:off x="2433146" y="4056449"/>
            <a:ext cx="6552728" cy="830997"/>
          </a:xfrm>
          <a:prstGeom prst="rect">
            <a:avLst/>
          </a:prstGeom>
          <a:noFill/>
        </p:spPr>
        <p:txBody>
          <a:bodyPr wrap="square" rtlCol="0">
            <a:spAutoFit/>
          </a:bodyPr>
          <a:lstStyle/>
          <a:p>
            <a:r>
              <a:rPr lang="it-IT" sz="1200" dirty="0" err="1" smtClean="0"/>
              <a:t>Interact</a:t>
            </a:r>
            <a:r>
              <a:rPr lang="it-IT" sz="1200" dirty="0" smtClean="0"/>
              <a:t> club Bergamo visita la </a:t>
            </a:r>
            <a:r>
              <a:rPr lang="it-IT" sz="1200" dirty="0"/>
              <a:t>Residenza Sanitaria Disabili MICHAEL della “Fondazione Angelo Custode” di </a:t>
            </a:r>
            <a:r>
              <a:rPr lang="it-IT" sz="1200" dirty="0" smtClean="0"/>
              <a:t>Bergamo che ospita malati psichici e tetraplegici </a:t>
            </a:r>
            <a:r>
              <a:rPr lang="it-IT" sz="1200" dirty="0"/>
              <a:t>e </a:t>
            </a:r>
            <a:r>
              <a:rPr lang="it-IT" sz="1200" dirty="0" smtClean="0"/>
              <a:t>aiuta </a:t>
            </a:r>
            <a:r>
              <a:rPr lang="it-IT" sz="1200" dirty="0"/>
              <a:t>i suoi volontari per un giorno. Un’esperienza </a:t>
            </a:r>
            <a:r>
              <a:rPr lang="it-IT" sz="1200" dirty="0" smtClean="0"/>
              <a:t>umana </a:t>
            </a:r>
            <a:r>
              <a:rPr lang="it-IT" sz="1200" dirty="0"/>
              <a:t>che ci ha permesso di conoscere una realtà drammatica e difficile che altrimenti si ignora</a:t>
            </a:r>
          </a:p>
        </p:txBody>
      </p:sp>
      <p:sp>
        <p:nvSpPr>
          <p:cNvPr id="8" name="CasellaDiTesto 7"/>
          <p:cNvSpPr txBox="1"/>
          <p:nvPr/>
        </p:nvSpPr>
        <p:spPr>
          <a:xfrm>
            <a:off x="5021127" y="513729"/>
            <a:ext cx="3888432" cy="307777"/>
          </a:xfrm>
          <a:prstGeom prst="rect">
            <a:avLst/>
          </a:prstGeom>
          <a:noFill/>
        </p:spPr>
        <p:txBody>
          <a:bodyPr wrap="square" rtlCol="0">
            <a:spAutoFit/>
          </a:bodyPr>
          <a:lstStyle/>
          <a:p>
            <a:r>
              <a:rPr lang="it-IT" sz="1400" i="1" dirty="0" smtClean="0"/>
              <a:t>(30 </a:t>
            </a:r>
            <a:r>
              <a:rPr lang="it-IT" sz="1400" i="1" dirty="0"/>
              <a:t>maggio </a:t>
            </a:r>
            <a:r>
              <a:rPr lang="it-IT" sz="1400" i="1" dirty="0" smtClean="0"/>
              <a:t>2013; prima edizione)</a:t>
            </a:r>
            <a:endParaRPr lang="it-IT" sz="1400" i="1" dirty="0"/>
          </a:p>
        </p:txBody>
      </p:sp>
    </p:spTree>
    <p:extLst>
      <p:ext uri="{BB962C8B-B14F-4D97-AF65-F5344CB8AC3E}">
        <p14:creationId xmlns:p14="http://schemas.microsoft.com/office/powerpoint/2010/main" val="202459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996866"/>
            <a:ext cx="4968552" cy="339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asellaDiTesto 4"/>
          <p:cNvSpPr txBox="1"/>
          <p:nvPr/>
        </p:nvSpPr>
        <p:spPr>
          <a:xfrm>
            <a:off x="3995936" y="555526"/>
            <a:ext cx="4104456" cy="338554"/>
          </a:xfrm>
          <a:prstGeom prst="rect">
            <a:avLst/>
          </a:prstGeom>
          <a:noFill/>
        </p:spPr>
        <p:txBody>
          <a:bodyPr wrap="square" rtlCol="0">
            <a:spAutoFit/>
          </a:bodyPr>
          <a:lstStyle/>
          <a:p>
            <a:pPr algn="r"/>
            <a:r>
              <a:rPr lang="it-IT" sz="1600" i="1" dirty="0" smtClean="0"/>
              <a:t>(17 luglio 2014; seconda edizione)</a:t>
            </a:r>
            <a:endParaRPr lang="it-IT" sz="1600" i="1" dirty="0"/>
          </a:p>
        </p:txBody>
      </p:sp>
    </p:spTree>
    <p:extLst>
      <p:ext uri="{BB962C8B-B14F-4D97-AF65-F5344CB8AC3E}">
        <p14:creationId xmlns:p14="http://schemas.microsoft.com/office/powerpoint/2010/main" val="16036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123478"/>
            <a:ext cx="8229600" cy="857250"/>
          </a:xfrm>
        </p:spPr>
        <p:txBody>
          <a:bodyPr/>
          <a:lstStyle/>
          <a:p>
            <a:r>
              <a:rPr lang="it-IT" sz="4000" dirty="0" err="1" smtClean="0">
                <a:latin typeface="Yu Mincho Demibold" panose="02020600000000000000" pitchFamily="18" charset="-128"/>
                <a:ea typeface="Yu Mincho Demibold" panose="02020600000000000000" pitchFamily="18" charset="-128"/>
              </a:rPr>
              <a:t>Interact</a:t>
            </a:r>
            <a:r>
              <a:rPr lang="it-IT" sz="4000" dirty="0" smtClean="0">
                <a:latin typeface="Yu Mincho Demibold" panose="02020600000000000000" pitchFamily="18" charset="-128"/>
                <a:ea typeface="Yu Mincho Demibold" panose="02020600000000000000" pitchFamily="18" charset="-128"/>
              </a:rPr>
              <a:t> per Serena</a:t>
            </a:r>
            <a:endParaRPr lang="it-IT" sz="4000" dirty="0">
              <a:latin typeface="Yu Mincho Demibold" panose="02020600000000000000" pitchFamily="18" charset="-128"/>
              <a:ea typeface="Yu Mincho Demibold" panose="02020600000000000000" pitchFamily="18" charset="-128"/>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327022">
            <a:off x="716815" y="1280068"/>
            <a:ext cx="4401287" cy="3157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asellaDiTesto 4"/>
          <p:cNvSpPr txBox="1"/>
          <p:nvPr/>
        </p:nvSpPr>
        <p:spPr>
          <a:xfrm>
            <a:off x="5238233" y="1086154"/>
            <a:ext cx="3672408" cy="2893100"/>
          </a:xfrm>
          <a:prstGeom prst="rect">
            <a:avLst/>
          </a:prstGeom>
          <a:noFill/>
        </p:spPr>
        <p:txBody>
          <a:bodyPr wrap="square" rtlCol="0">
            <a:spAutoFit/>
          </a:bodyPr>
          <a:lstStyle/>
          <a:p>
            <a:pPr algn="r"/>
            <a:r>
              <a:rPr lang="it-IT" sz="1400" dirty="0"/>
              <a:t>Il 25 ottobre 2013 </a:t>
            </a:r>
            <a:r>
              <a:rPr lang="it-IT" sz="1400" dirty="0" err="1"/>
              <a:t>Interact</a:t>
            </a:r>
            <a:r>
              <a:rPr lang="it-IT" sz="1400" dirty="0"/>
              <a:t> Club Bergamo ha aiutato nella realizzazione </a:t>
            </a:r>
            <a:r>
              <a:rPr lang="it-IT" sz="1400" dirty="0" smtClean="0"/>
              <a:t>di  </a:t>
            </a:r>
            <a:r>
              <a:rPr lang="it-IT" sz="1400" dirty="0"/>
              <a:t>“Serata per Serena” organizzata dal Rotary Dalmine Centenario. Una serata all’insegna della musica </a:t>
            </a:r>
            <a:r>
              <a:rPr lang="it-IT" sz="1400" dirty="0" smtClean="0"/>
              <a:t>per </a:t>
            </a:r>
            <a:r>
              <a:rPr lang="it-IT" sz="1400" dirty="0"/>
              <a:t>sensibilizzare il pubblico e raccogliere fondi necessari all’acquisto di una particolare carrozzella per Serena, una ragazzina affetta </a:t>
            </a:r>
            <a:r>
              <a:rPr lang="it-IT" sz="1400" dirty="0" smtClean="0"/>
              <a:t>SLA. </a:t>
            </a:r>
          </a:p>
          <a:p>
            <a:pPr algn="r"/>
            <a:r>
              <a:rPr lang="it-IT" sz="1400" dirty="0" smtClean="0"/>
              <a:t>Per </a:t>
            </a:r>
            <a:r>
              <a:rPr lang="it-IT" sz="1400" dirty="0"/>
              <a:t>questo stesso obiettivo, </a:t>
            </a:r>
            <a:r>
              <a:rPr lang="it-IT" sz="1400" dirty="0" err="1"/>
              <a:t>Interact</a:t>
            </a:r>
            <a:r>
              <a:rPr lang="it-IT" sz="1400" dirty="0"/>
              <a:t> Club Bergamo ha aiutato in occasione dei banchetti di raccolta fondi </a:t>
            </a:r>
            <a:r>
              <a:rPr lang="it-IT" sz="1400" dirty="0" smtClean="0"/>
              <a:t>dell’8 </a:t>
            </a:r>
            <a:r>
              <a:rPr lang="it-IT" sz="1400" dirty="0"/>
              <a:t>dicembre in cui sono stati venduti dei giocattoli per bambini.</a:t>
            </a:r>
          </a:p>
        </p:txBody>
      </p:sp>
    </p:spTree>
    <p:extLst>
      <p:ext uri="{BB962C8B-B14F-4D97-AF65-F5344CB8AC3E}">
        <p14:creationId xmlns:p14="http://schemas.microsoft.com/office/powerpoint/2010/main" val="4153903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8316"/>
            <a:ext cx="8229600" cy="857250"/>
          </a:xfrm>
        </p:spPr>
        <p:txBody>
          <a:bodyPr/>
          <a:lstStyle/>
          <a:p>
            <a:r>
              <a:rPr lang="it-IT" sz="3600" dirty="0">
                <a:latin typeface="Yu Mincho Demibold" panose="02020600000000000000" pitchFamily="18" charset="-128"/>
                <a:ea typeface="Yu Mincho Demibold" panose="02020600000000000000" pitchFamily="18" charset="-128"/>
              </a:rPr>
              <a:t>i</a:t>
            </a:r>
            <a:r>
              <a:rPr lang="it-IT" sz="3600" dirty="0" smtClean="0">
                <a:latin typeface="Yu Mincho Demibold" panose="02020600000000000000" pitchFamily="18" charset="-128"/>
                <a:ea typeface="Yu Mincho Demibold" panose="02020600000000000000" pitchFamily="18" charset="-128"/>
              </a:rPr>
              <a:t> bambini di Mirandola</a:t>
            </a:r>
            <a:endParaRPr lang="it-IT" sz="3600" dirty="0">
              <a:latin typeface="Yu Mincho Demibold" panose="02020600000000000000" pitchFamily="18" charset="-128"/>
              <a:ea typeface="Yu Mincho Demibold" panose="02020600000000000000" pitchFamily="18" charset="-128"/>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915566"/>
            <a:ext cx="3816424" cy="2561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923678"/>
            <a:ext cx="3241902" cy="243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asellaDiTesto 5"/>
          <p:cNvSpPr txBox="1"/>
          <p:nvPr/>
        </p:nvSpPr>
        <p:spPr>
          <a:xfrm>
            <a:off x="3923928" y="3626313"/>
            <a:ext cx="5304877" cy="1169551"/>
          </a:xfrm>
          <a:prstGeom prst="rect">
            <a:avLst/>
          </a:prstGeom>
          <a:noFill/>
        </p:spPr>
        <p:txBody>
          <a:bodyPr wrap="square" rtlCol="0">
            <a:spAutoFit/>
          </a:bodyPr>
          <a:lstStyle/>
          <a:p>
            <a:r>
              <a:rPr lang="it-IT" sz="1400" dirty="0"/>
              <a:t>Sabato 12 ottobre, </a:t>
            </a:r>
            <a:r>
              <a:rPr lang="it-IT" sz="1400" dirty="0" err="1"/>
              <a:t>Interact</a:t>
            </a:r>
            <a:r>
              <a:rPr lang="it-IT" sz="1400" dirty="0"/>
              <a:t> Club Bergamo ha </a:t>
            </a:r>
            <a:r>
              <a:rPr lang="it-IT" sz="1400" dirty="0" smtClean="0"/>
              <a:t>aiutato </a:t>
            </a:r>
            <a:r>
              <a:rPr lang="it-IT" sz="1400" dirty="0"/>
              <a:t>durante un’iniziativa promossa dai Rotary Club del Gruppo Orobico 1 </a:t>
            </a:r>
            <a:r>
              <a:rPr lang="it-IT" sz="1400" dirty="0" smtClean="0"/>
              <a:t>trascorrendo un pomeriggio con dei bambini </a:t>
            </a:r>
            <a:r>
              <a:rPr lang="it-IT" sz="1400" dirty="0"/>
              <a:t>delle elementari provenienti da Mirandola, uno dei comuni emiliani maggiormente colpiti dal recente </a:t>
            </a:r>
            <a:r>
              <a:rPr lang="it-IT" sz="1400" dirty="0" smtClean="0"/>
              <a:t>terremoto in visita a Bergamo Scienza</a:t>
            </a:r>
            <a:endParaRPr lang="it-IT" sz="1400" dirty="0"/>
          </a:p>
        </p:txBody>
      </p:sp>
    </p:spTree>
    <p:extLst>
      <p:ext uri="{BB962C8B-B14F-4D97-AF65-F5344CB8AC3E}">
        <p14:creationId xmlns:p14="http://schemas.microsoft.com/office/powerpoint/2010/main" val="909081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6711" y="0"/>
            <a:ext cx="8229600" cy="857250"/>
          </a:xfrm>
        </p:spPr>
        <p:txBody>
          <a:bodyPr/>
          <a:lstStyle/>
          <a:p>
            <a:r>
              <a:rPr lang="it-IT" sz="3200" dirty="0" err="1">
                <a:latin typeface="Yu Mincho Demibold" panose="02020600000000000000" pitchFamily="18" charset="-128"/>
                <a:ea typeface="Yu Mincho Demibold" panose="02020600000000000000" pitchFamily="18" charset="-128"/>
              </a:rPr>
              <a:t>Interact</a:t>
            </a:r>
            <a:r>
              <a:rPr lang="it-IT" sz="3200" dirty="0">
                <a:latin typeface="Yu Mincho Demibold" panose="02020600000000000000" pitchFamily="18" charset="-128"/>
                <a:ea typeface="Yu Mincho Demibold" panose="02020600000000000000" pitchFamily="18" charset="-128"/>
              </a:rPr>
              <a:t> e “I Giorni Della Ricerca”</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4575" y="987574"/>
            <a:ext cx="2701759" cy="3602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502872"/>
            <a:ext cx="3525011"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7108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763688" y="267494"/>
            <a:ext cx="3754760" cy="3093154"/>
          </a:xfrm>
          <a:prstGeom prst="rect">
            <a:avLst/>
          </a:prstGeom>
          <a:noFill/>
        </p:spPr>
        <p:txBody>
          <a:bodyPr wrap="square" rtlCol="0">
            <a:spAutoFit/>
          </a:bodyPr>
          <a:lstStyle/>
          <a:p>
            <a:pPr algn="ctr"/>
            <a:r>
              <a:rPr lang="it-IT" sz="1300" i="1" dirty="0" err="1"/>
              <a:t>Interact</a:t>
            </a:r>
            <a:r>
              <a:rPr lang="it-IT" sz="1300" i="1" dirty="0"/>
              <a:t> Club Bergamo ha deciso di aiutare AIRC nella realizzazione di </a:t>
            </a:r>
            <a:r>
              <a:rPr lang="it-IT" sz="1300" i="1" dirty="0" smtClean="0"/>
              <a:t>tutti </a:t>
            </a:r>
            <a:r>
              <a:rPr lang="it-IT" sz="1300" i="1" dirty="0"/>
              <a:t>e </a:t>
            </a:r>
            <a:r>
              <a:rPr lang="it-IT" sz="1300" i="1" dirty="0" smtClean="0"/>
              <a:t>tre gli appuntamenti dell’iniziativa «i giorni della ricerca» finalizzata alla sensibilizzazione e alla raccolta fondi per la ricerca contro il cancro. Il </a:t>
            </a:r>
            <a:r>
              <a:rPr lang="it-IT" sz="1300" i="1" dirty="0"/>
              <a:t>primo appuntamento è stato l’11 novembre, quando ci siamo ritrovati presso piazza Pontida per la vendita dei cioccolatini. Il 25 gennaio, presso il quadriportico di via “XX Settembre” abbiamo partecipato al secondo momento dei “Giorni della Ricerca”, la vendita delle arance. L’11 maggio,  in corrispondenza con la “festa della mamma”, sempre presso il quadriportico di via “XX Settembre” abbiamo aiutato AIRC nella vendita delle azalee </a:t>
            </a:r>
          </a:p>
        </p:txBody>
      </p:sp>
      <p:pic>
        <p:nvPicPr>
          <p:cNvPr id="9" name="Segnaposto contenut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6136" y="987574"/>
            <a:ext cx="2808312" cy="339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4552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9896" y="13742"/>
            <a:ext cx="7581528" cy="857250"/>
          </a:xfrm>
        </p:spPr>
        <p:txBody>
          <a:bodyPr/>
          <a:lstStyle/>
          <a:p>
            <a:r>
              <a:rPr lang="it-IT" sz="3600" dirty="0" err="1" smtClean="0">
                <a:latin typeface="Yu Mincho Demibold" panose="02020600000000000000" pitchFamily="18" charset="-128"/>
                <a:ea typeface="Yu Mincho Demibold" panose="02020600000000000000" pitchFamily="18" charset="-128"/>
              </a:rPr>
              <a:t>Interact</a:t>
            </a:r>
            <a:r>
              <a:rPr lang="it-IT" sz="3600" dirty="0" smtClean="0">
                <a:latin typeface="Yu Mincho Demibold" panose="02020600000000000000" pitchFamily="18" charset="-128"/>
                <a:ea typeface="Yu Mincho Demibold" panose="02020600000000000000" pitchFamily="18" charset="-128"/>
              </a:rPr>
              <a:t> e Banco Alimentare</a:t>
            </a:r>
            <a:endParaRPr lang="it-IT" sz="3600" dirty="0">
              <a:latin typeface="Yu Mincho Demibold" panose="02020600000000000000" pitchFamily="18" charset="-128"/>
              <a:ea typeface="Yu Mincho Demibold" panose="02020600000000000000" pitchFamily="18" charset="-128"/>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146627"/>
            <a:ext cx="4290522" cy="3239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asellaDiTesto 4"/>
          <p:cNvSpPr txBox="1"/>
          <p:nvPr/>
        </p:nvSpPr>
        <p:spPr>
          <a:xfrm>
            <a:off x="1619672" y="1491630"/>
            <a:ext cx="2791271" cy="2693045"/>
          </a:xfrm>
          <a:prstGeom prst="rect">
            <a:avLst/>
          </a:prstGeom>
          <a:noFill/>
        </p:spPr>
        <p:txBody>
          <a:bodyPr wrap="square" rtlCol="0">
            <a:spAutoFit/>
          </a:bodyPr>
          <a:lstStyle/>
          <a:p>
            <a:pPr algn="ctr"/>
            <a:r>
              <a:rPr lang="it-IT" sz="1300" i="1" dirty="0" err="1" smtClean="0"/>
              <a:t>Interact</a:t>
            </a:r>
            <a:r>
              <a:rPr lang="it-IT" sz="1300" i="1" dirty="0" smtClean="0"/>
              <a:t> </a:t>
            </a:r>
            <a:r>
              <a:rPr lang="it-IT" sz="1300" i="1" dirty="0"/>
              <a:t>Bergamo ha voluto sostenere </a:t>
            </a:r>
            <a:r>
              <a:rPr lang="it-IT" sz="1300" i="1" dirty="0" smtClean="0"/>
              <a:t>attivamente la  </a:t>
            </a:r>
            <a:r>
              <a:rPr lang="it-IT" sz="1300" i="1" dirty="0"/>
              <a:t>F</a:t>
            </a:r>
            <a:r>
              <a:rPr lang="it-IT" sz="1300" i="1" dirty="0" smtClean="0"/>
              <a:t>ondazione «Banco Alimentare» durante la </a:t>
            </a:r>
            <a:r>
              <a:rPr lang="it-IT" sz="1300" i="1" dirty="0"/>
              <a:t>Giornata Nazionale della Colletta Alimentare, svoltasi il 30 novembre </a:t>
            </a:r>
            <a:r>
              <a:rPr lang="it-IT" sz="1300" i="1" dirty="0" smtClean="0"/>
              <a:t>presso il </a:t>
            </a:r>
            <a:r>
              <a:rPr lang="it-IT" sz="1300" i="1" dirty="0"/>
              <a:t>supermercato </a:t>
            </a:r>
            <a:r>
              <a:rPr lang="it-IT" sz="1300" i="1" dirty="0" err="1"/>
              <a:t>Pam</a:t>
            </a:r>
            <a:r>
              <a:rPr lang="it-IT" sz="1300" i="1" dirty="0"/>
              <a:t> di via </a:t>
            </a:r>
            <a:r>
              <a:rPr lang="it-IT" sz="1300" i="1" dirty="0" err="1"/>
              <a:t>Camozzi</a:t>
            </a:r>
            <a:r>
              <a:rPr lang="it-IT" sz="1300" i="1" dirty="0"/>
              <a:t>. </a:t>
            </a:r>
            <a:r>
              <a:rPr lang="it-IT" sz="1300" i="1" dirty="0" smtClean="0"/>
              <a:t>Un’ associazione </a:t>
            </a:r>
            <a:r>
              <a:rPr lang="it-IT" sz="1300" i="1" dirty="0"/>
              <a:t>senza scopo di lucro che si occupa della raccolta, dello stoccaggio e della nuova distribuzione di molti generi alimentari a lunga scadenza </a:t>
            </a:r>
            <a:r>
              <a:rPr lang="it-IT" sz="1300" i="1" dirty="0" smtClean="0"/>
              <a:t>a famiglie in difficoltà</a:t>
            </a:r>
            <a:endParaRPr lang="it-IT" sz="1300" i="1" dirty="0"/>
          </a:p>
        </p:txBody>
      </p:sp>
    </p:spTree>
    <p:extLst>
      <p:ext uri="{BB962C8B-B14F-4D97-AF65-F5344CB8AC3E}">
        <p14:creationId xmlns:p14="http://schemas.microsoft.com/office/powerpoint/2010/main" val="3295164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6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TotalTime>
  <Words>848</Words>
  <Application>Microsoft Office PowerPoint</Application>
  <PresentationFormat>Presentazione su schermo (16:9)</PresentationFormat>
  <Paragraphs>34</Paragraphs>
  <Slides>15</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Yu Mincho Demibold</vt:lpstr>
      <vt:lpstr>Adobe Caslon Pro</vt:lpstr>
      <vt:lpstr>Arial</vt:lpstr>
      <vt:lpstr>Big_Bottom_Cartoon</vt:lpstr>
      <vt:lpstr>Calibri</vt:lpstr>
      <vt:lpstr>162</vt:lpstr>
      <vt:lpstr>Interact Club Bergamo</vt:lpstr>
      <vt:lpstr>..per capire chi siamo, ecco cosa facciamo…</vt:lpstr>
      <vt:lpstr> Interact Club alla Fondazione Angelo Custode</vt:lpstr>
      <vt:lpstr>Presentazione standard di PowerPoint</vt:lpstr>
      <vt:lpstr>Interact per Serena</vt:lpstr>
      <vt:lpstr>i bambini di Mirandola</vt:lpstr>
      <vt:lpstr>Interact e “I Giorni Della Ricerca”</vt:lpstr>
      <vt:lpstr>Presentazione standard di PowerPoint</vt:lpstr>
      <vt:lpstr>Interact e Banco Alimentare</vt:lpstr>
      <vt:lpstr>Interact e Banco Farmaceutico </vt:lpstr>
      <vt:lpstr>Interact e My Name Is Help </vt:lpstr>
      <vt:lpstr>Interact e Unicef</vt:lpstr>
      <vt:lpstr>Il nostro distretto</vt:lpstr>
      <vt:lpstr>Come ci facciamo conoscere..</vt:lpstr>
      <vt:lpstr>Riconoscimenti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dc:title>
  <dc:creator>Alberto Arrigoni</dc:creator>
  <cp:lastModifiedBy>Alberto Arrigoni</cp:lastModifiedBy>
  <cp:revision>49</cp:revision>
  <dcterms:created xsi:type="dcterms:W3CDTF">2013-11-04T15:14:21Z</dcterms:created>
  <dcterms:modified xsi:type="dcterms:W3CDTF">2014-09-04T16:54:11Z</dcterms:modified>
</cp:coreProperties>
</file>