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Default Extension="pdf" ContentType="application/pd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1" r:id="rId6"/>
    <p:sldId id="260" r:id="rId7"/>
    <p:sldId id="262" r:id="rId8"/>
    <p:sldId id="263" r:id="rId9"/>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showGuides="1">
      <p:cViewPr varScale="1">
        <p:scale>
          <a:sx n="169" d="100"/>
          <a:sy n="169" d="100"/>
        </p:scale>
        <p:origin x="-608"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E91C2A1-006C-1C45-ACC6-9FBD5D89D8A2}" type="datetimeFigureOut">
              <a:rPr lang="it-IT" smtClean="0"/>
              <a:t>4-03-2013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86D5A77-D812-3B4D-8018-FD9E64925081}"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E91C2A1-006C-1C45-ACC6-9FBD5D89D8A2}" type="datetimeFigureOut">
              <a:rPr lang="it-IT" smtClean="0"/>
              <a:t>4-03-2013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86D5A77-D812-3B4D-8018-FD9E64925081}"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E91C2A1-006C-1C45-ACC6-9FBD5D89D8A2}" type="datetimeFigureOut">
              <a:rPr lang="it-IT" smtClean="0"/>
              <a:t>4-03-2013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86D5A77-D812-3B4D-8018-FD9E64925081}"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E91C2A1-006C-1C45-ACC6-9FBD5D89D8A2}" type="datetimeFigureOut">
              <a:rPr lang="it-IT" smtClean="0"/>
              <a:t>4-03-2013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86D5A77-D812-3B4D-8018-FD9E64925081}"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4E91C2A1-006C-1C45-ACC6-9FBD5D89D8A2}" type="datetimeFigureOut">
              <a:rPr lang="it-IT" smtClean="0"/>
              <a:t>4-03-2013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86D5A77-D812-3B4D-8018-FD9E64925081}"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E91C2A1-006C-1C45-ACC6-9FBD5D89D8A2}" type="datetimeFigureOut">
              <a:rPr lang="it-IT" smtClean="0"/>
              <a:t>4-03-2013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86D5A77-D812-3B4D-8018-FD9E64925081}"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E91C2A1-006C-1C45-ACC6-9FBD5D89D8A2}" type="datetimeFigureOut">
              <a:rPr lang="it-IT" smtClean="0"/>
              <a:t>4-03-2013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86D5A77-D812-3B4D-8018-FD9E64925081}"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4E91C2A1-006C-1C45-ACC6-9FBD5D89D8A2}" type="datetimeFigureOut">
              <a:rPr lang="it-IT" smtClean="0"/>
              <a:t>4-03-2013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86D5A77-D812-3B4D-8018-FD9E64925081}"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E91C2A1-006C-1C45-ACC6-9FBD5D89D8A2}" type="datetimeFigureOut">
              <a:rPr lang="it-IT" smtClean="0"/>
              <a:t>4-03-2013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86D5A77-D812-3B4D-8018-FD9E64925081}"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4E91C2A1-006C-1C45-ACC6-9FBD5D89D8A2}" type="datetimeFigureOut">
              <a:rPr lang="it-IT" smtClean="0"/>
              <a:t>4-03-2013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86D5A77-D812-3B4D-8018-FD9E64925081}"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4E91C2A1-006C-1C45-ACC6-9FBD5D89D8A2}" type="datetimeFigureOut">
              <a:rPr lang="it-IT" smtClean="0"/>
              <a:t>4-03-2013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86D5A77-D812-3B4D-8018-FD9E64925081}"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91C2A1-006C-1C45-ACC6-9FBD5D89D8A2}" type="datetimeFigureOut">
              <a:rPr lang="it-IT" smtClean="0"/>
              <a:t>4-03-2013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D5A77-D812-3B4D-8018-FD9E64925081}" type="slidenum">
              <a:rPr lang="it-IT" smtClean="0"/>
              <a:t>‹n.›</a:t>
            </a:fld>
            <a:endParaRPr lang="it-IT"/>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cartografia.regione.lombardia.it/pgtweb/%23app=de92&amp;9e5b-selectedIndex=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df"/><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image" Target="../media/image4.pdf"/></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03200"/>
            <a:ext cx="7772400" cy="545041"/>
          </a:xfrm>
        </p:spPr>
        <p:txBody>
          <a:bodyPr/>
          <a:lstStyle/>
          <a:p>
            <a:r>
              <a:rPr lang="it-IT" sz="2800" b="1" dirty="0" smtClean="0"/>
              <a:t>COMUNE </a:t>
            </a:r>
            <a:r>
              <a:rPr lang="it-IT" sz="2800" b="1" dirty="0" err="1" smtClean="0"/>
              <a:t>DI</a:t>
            </a:r>
            <a:r>
              <a:rPr lang="it-IT" sz="2800" b="1" dirty="0" smtClean="0"/>
              <a:t> MEDOLAGO</a:t>
            </a:r>
            <a:endParaRPr lang="it-IT" sz="2800" b="1" dirty="0"/>
          </a:p>
        </p:txBody>
      </p:sp>
      <p:sp>
        <p:nvSpPr>
          <p:cNvPr id="3" name="Sottotitolo 2"/>
          <p:cNvSpPr>
            <a:spLocks noGrp="1"/>
          </p:cNvSpPr>
          <p:nvPr>
            <p:ph type="subTitle" idx="1"/>
          </p:nvPr>
        </p:nvSpPr>
        <p:spPr>
          <a:xfrm>
            <a:off x="220133" y="748241"/>
            <a:ext cx="8636000" cy="2037292"/>
          </a:xfrm>
        </p:spPr>
        <p:txBody>
          <a:bodyPr>
            <a:noAutofit/>
          </a:bodyPr>
          <a:lstStyle/>
          <a:p>
            <a:r>
              <a:rPr lang="it-IT" sz="6154" b="1" dirty="0" smtClean="0"/>
              <a:t>Regolamento edilizio 2013</a:t>
            </a:r>
          </a:p>
          <a:p>
            <a:endParaRPr lang="it-IT" sz="6154" b="1" dirty="0" smtClean="0"/>
          </a:p>
          <a:p>
            <a:r>
              <a:rPr lang="it-IT" sz="4923" b="1" dirty="0" smtClean="0"/>
              <a:t>Consiglio Comunale</a:t>
            </a:r>
          </a:p>
          <a:p>
            <a:r>
              <a:rPr lang="it-IT" sz="4923" b="1" dirty="0" smtClean="0"/>
              <a:t>del </a:t>
            </a:r>
            <a:r>
              <a:rPr lang="it-IT" sz="4923" b="1" dirty="0" err="1" smtClean="0"/>
              <a:t>4</a:t>
            </a:r>
            <a:r>
              <a:rPr lang="it-IT" sz="4923" b="1" dirty="0" smtClean="0"/>
              <a:t> marzo 2013</a:t>
            </a:r>
            <a:endParaRPr lang="it-IT" sz="4923"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03200"/>
            <a:ext cx="7772400" cy="545041"/>
          </a:xfrm>
        </p:spPr>
        <p:txBody>
          <a:bodyPr/>
          <a:lstStyle/>
          <a:p>
            <a:r>
              <a:rPr lang="it-IT" sz="2800" b="1" dirty="0" smtClean="0"/>
              <a:t>COMUNE </a:t>
            </a:r>
            <a:r>
              <a:rPr lang="it-IT" sz="2800" b="1" dirty="0" err="1" smtClean="0"/>
              <a:t>DI</a:t>
            </a:r>
            <a:r>
              <a:rPr lang="it-IT" sz="2800" b="1" dirty="0" smtClean="0"/>
              <a:t> MEDOLAGO</a:t>
            </a:r>
            <a:endParaRPr lang="it-IT" sz="2800" b="1" dirty="0"/>
          </a:p>
        </p:txBody>
      </p:sp>
      <p:sp>
        <p:nvSpPr>
          <p:cNvPr id="3" name="Sottotitolo 2"/>
          <p:cNvSpPr>
            <a:spLocks noGrp="1"/>
          </p:cNvSpPr>
          <p:nvPr>
            <p:ph type="subTitle" idx="1"/>
          </p:nvPr>
        </p:nvSpPr>
        <p:spPr>
          <a:xfrm>
            <a:off x="220133" y="748241"/>
            <a:ext cx="8636000" cy="792692"/>
          </a:xfrm>
        </p:spPr>
        <p:txBody>
          <a:bodyPr>
            <a:noAutofit/>
          </a:bodyPr>
          <a:lstStyle/>
          <a:p>
            <a:r>
              <a:rPr lang="it-IT" sz="2400" b="1" dirty="0" smtClean="0"/>
              <a:t>Regolamento edilizio 2013</a:t>
            </a:r>
          </a:p>
          <a:p>
            <a:r>
              <a:rPr lang="it-IT" sz="1800" b="1" dirty="0" smtClean="0"/>
              <a:t>Consiglio Comunale del </a:t>
            </a:r>
            <a:r>
              <a:rPr lang="it-IT" sz="1800" b="1" dirty="0" err="1" smtClean="0"/>
              <a:t>4</a:t>
            </a:r>
            <a:r>
              <a:rPr lang="it-IT" sz="1800" b="1" dirty="0" smtClean="0"/>
              <a:t> marzo 2013</a:t>
            </a:r>
            <a:endParaRPr lang="it-IT" sz="1800" b="1" dirty="0"/>
          </a:p>
        </p:txBody>
      </p:sp>
      <p:sp>
        <p:nvSpPr>
          <p:cNvPr id="4" name="CasellaDiTesto 3"/>
          <p:cNvSpPr txBox="1"/>
          <p:nvPr/>
        </p:nvSpPr>
        <p:spPr>
          <a:xfrm>
            <a:off x="685801" y="3073400"/>
            <a:ext cx="7772400" cy="2123658"/>
          </a:xfrm>
          <a:prstGeom prst="rect">
            <a:avLst/>
          </a:prstGeom>
          <a:noFill/>
        </p:spPr>
        <p:txBody>
          <a:bodyPr wrap="square" rtlCol="0">
            <a:spAutoFit/>
          </a:bodyPr>
          <a:lstStyle/>
          <a:p>
            <a:pPr algn="ctr"/>
            <a:r>
              <a:rPr lang="it-IT" sz="3600" b="1" dirty="0" smtClean="0">
                <a:solidFill>
                  <a:srgbClr val="FFFF00"/>
                </a:solidFill>
              </a:rPr>
              <a:t>P.G.T.</a:t>
            </a:r>
          </a:p>
          <a:p>
            <a:pPr algn="ctr"/>
            <a:endParaRPr lang="it-IT" sz="2400" dirty="0" smtClean="0"/>
          </a:p>
          <a:p>
            <a:pPr algn="ctr"/>
            <a:r>
              <a:rPr lang="it-IT" sz="2400" dirty="0" smtClean="0"/>
              <a:t>approvato il 16/04/2012 con delibera n. </a:t>
            </a:r>
            <a:r>
              <a:rPr lang="it-IT" sz="2400" dirty="0" err="1" smtClean="0"/>
              <a:t>4</a:t>
            </a:r>
            <a:endParaRPr lang="it-IT" sz="2400" dirty="0" smtClean="0"/>
          </a:p>
          <a:p>
            <a:pPr algn="ctr"/>
            <a:r>
              <a:rPr lang="it-IT" sz="2400" dirty="0" smtClean="0"/>
              <a:t>approvato il 12/10/2013 con delibera n. 30</a:t>
            </a:r>
          </a:p>
          <a:p>
            <a:pPr algn="ctr"/>
            <a:r>
              <a:rPr lang="it-IT" sz="2400" dirty="0" smtClean="0"/>
              <a:t>validato e pubblicato sul SIT il 20/02/2013</a:t>
            </a:r>
            <a:endParaRPr lang="it-IT"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03200"/>
            <a:ext cx="7772400" cy="545041"/>
          </a:xfrm>
        </p:spPr>
        <p:txBody>
          <a:bodyPr/>
          <a:lstStyle/>
          <a:p>
            <a:r>
              <a:rPr lang="it-IT" sz="2800" b="1" dirty="0" smtClean="0"/>
              <a:t>COMUNE </a:t>
            </a:r>
            <a:r>
              <a:rPr lang="it-IT" sz="2800" b="1" dirty="0" err="1" smtClean="0"/>
              <a:t>DI</a:t>
            </a:r>
            <a:r>
              <a:rPr lang="it-IT" sz="2800" b="1" dirty="0" smtClean="0"/>
              <a:t> MEDOLAGO</a:t>
            </a:r>
            <a:endParaRPr lang="it-IT" sz="2800" b="1" dirty="0"/>
          </a:p>
        </p:txBody>
      </p:sp>
      <p:sp>
        <p:nvSpPr>
          <p:cNvPr id="3" name="Sottotitolo 2"/>
          <p:cNvSpPr>
            <a:spLocks noGrp="1"/>
          </p:cNvSpPr>
          <p:nvPr>
            <p:ph type="subTitle" idx="1"/>
          </p:nvPr>
        </p:nvSpPr>
        <p:spPr>
          <a:xfrm>
            <a:off x="220133" y="748241"/>
            <a:ext cx="8636000" cy="792692"/>
          </a:xfrm>
        </p:spPr>
        <p:txBody>
          <a:bodyPr>
            <a:noAutofit/>
          </a:bodyPr>
          <a:lstStyle/>
          <a:p>
            <a:r>
              <a:rPr lang="it-IT" sz="2400" b="1" dirty="0" smtClean="0"/>
              <a:t>Regolamento edilizio 2013</a:t>
            </a:r>
          </a:p>
          <a:p>
            <a:r>
              <a:rPr lang="it-IT" sz="1800" b="1" dirty="0" smtClean="0"/>
              <a:t>Consiglio Comunale del </a:t>
            </a:r>
            <a:r>
              <a:rPr lang="it-IT" sz="1800" b="1" dirty="0" err="1" smtClean="0"/>
              <a:t>4</a:t>
            </a:r>
            <a:r>
              <a:rPr lang="it-IT" sz="1800" b="1" dirty="0" smtClean="0"/>
              <a:t> marzo 2013</a:t>
            </a:r>
            <a:endParaRPr lang="it-IT" sz="1800" b="1" dirty="0"/>
          </a:p>
        </p:txBody>
      </p:sp>
      <p:sp>
        <p:nvSpPr>
          <p:cNvPr id="4" name="Rettangolo 3"/>
          <p:cNvSpPr/>
          <p:nvPr/>
        </p:nvSpPr>
        <p:spPr>
          <a:xfrm>
            <a:off x="744747" y="1752601"/>
            <a:ext cx="7654505" cy="4985980"/>
          </a:xfrm>
          <a:prstGeom prst="rect">
            <a:avLst/>
          </a:prstGeom>
        </p:spPr>
        <p:txBody>
          <a:bodyPr wrap="square">
            <a:spAutoFit/>
          </a:bodyPr>
          <a:lstStyle/>
          <a:p>
            <a:pPr algn="ctr"/>
            <a:r>
              <a:rPr lang="it-IT" sz="2400" b="1" spc="600" dirty="0" smtClean="0">
                <a:solidFill>
                  <a:schemeClr val="accent6">
                    <a:lumMod val="75000"/>
                  </a:schemeClr>
                </a:solidFill>
              </a:rPr>
              <a:t>PGTWEB</a:t>
            </a:r>
          </a:p>
          <a:p>
            <a:pPr algn="just"/>
            <a:endParaRPr lang="it-IT" sz="1600" b="1" dirty="0" smtClean="0"/>
          </a:p>
          <a:p>
            <a:pPr algn="just"/>
            <a:r>
              <a:rPr lang="it-IT" sz="1600" b="1" i="1" spc="300" dirty="0" smtClean="0">
                <a:solidFill>
                  <a:srgbClr val="E46C0A"/>
                </a:solidFill>
              </a:rPr>
              <a:t>Cos'è </a:t>
            </a:r>
            <a:r>
              <a:rPr lang="it-IT" sz="1600" b="1" i="1" spc="300" dirty="0">
                <a:solidFill>
                  <a:srgbClr val="E46C0A"/>
                </a:solidFill>
              </a:rPr>
              <a:t>il SIT integrato per la pianificazione </a:t>
            </a:r>
            <a:r>
              <a:rPr lang="it-IT" sz="1600" b="1" i="1" spc="300" dirty="0" smtClean="0">
                <a:solidFill>
                  <a:srgbClr val="E46C0A"/>
                </a:solidFill>
              </a:rPr>
              <a:t>comunale</a:t>
            </a:r>
          </a:p>
          <a:p>
            <a:pPr algn="just"/>
            <a:endParaRPr lang="it-IT" sz="1600" b="1" dirty="0" smtClean="0"/>
          </a:p>
          <a:p>
            <a:pPr algn="just"/>
            <a:r>
              <a:rPr lang="it-IT" sz="1400" b="1" dirty="0" smtClean="0"/>
              <a:t>SIT </a:t>
            </a:r>
            <a:r>
              <a:rPr lang="it-IT" sz="1400" b="1" dirty="0"/>
              <a:t>integrato per la pianificazione locale, introdotto dalla Legge Regionale </a:t>
            </a:r>
            <a:r>
              <a:rPr lang="it-IT" sz="1400" b="1" dirty="0" err="1"/>
              <a:t>n. </a:t>
            </a:r>
            <a:r>
              <a:rPr lang="it-IT" sz="1400" b="1" dirty="0"/>
              <a:t>12 del 2005, è un sistema informativo territoriale con il quale i diversi enti che partecipano ai processi di pianificazione possono conoscere e condividere le informazioni territoriali sviluppate da altri soggetti e diffondere i propri strumenti di governo</a:t>
            </a:r>
            <a:r>
              <a:rPr lang="it-IT" sz="1400" b="1" dirty="0" smtClean="0"/>
              <a:t>. Le </a:t>
            </a:r>
            <a:r>
              <a:rPr lang="it-IT" sz="1400" b="1" dirty="0"/>
              <a:t>amministrazioni comunali partecipano alla costruzione del SIT integrato attraverso la condivisione in formato digitale del proprio Piano di Governo del Territorio (PGT)</a:t>
            </a:r>
            <a:r>
              <a:rPr lang="it-IT" sz="1400" b="1" dirty="0" smtClean="0"/>
              <a:t>. Da </a:t>
            </a:r>
            <a:r>
              <a:rPr lang="it-IT" sz="1400" b="1" dirty="0"/>
              <a:t>questa pagina è possibile</a:t>
            </a:r>
            <a:r>
              <a:rPr lang="it-IT" sz="1400" b="1" dirty="0" smtClean="0"/>
              <a:t>:</a:t>
            </a:r>
          </a:p>
          <a:p>
            <a:pPr algn="just"/>
            <a:endParaRPr lang="it-IT" sz="1400" b="1" dirty="0" smtClean="0"/>
          </a:p>
          <a:p>
            <a:pPr algn="just">
              <a:buFont typeface="Arial"/>
              <a:buChar char="•"/>
            </a:pPr>
            <a:r>
              <a:rPr lang="it-IT" sz="1400" b="1" dirty="0" smtClean="0"/>
              <a:t>scaricare </a:t>
            </a:r>
            <a:r>
              <a:rPr lang="it-IT" sz="1400" b="1" dirty="0"/>
              <a:t>i PGT comunali in formato digitale</a:t>
            </a:r>
            <a:r>
              <a:rPr lang="it-IT" sz="1400" b="1" dirty="0" smtClean="0"/>
              <a:t>;</a:t>
            </a:r>
          </a:p>
          <a:p>
            <a:pPr algn="just">
              <a:buFont typeface="Arial"/>
              <a:buChar char="•"/>
            </a:pPr>
            <a:r>
              <a:rPr lang="it-IT" sz="1400" b="1" dirty="0" smtClean="0"/>
              <a:t>visualizzare </a:t>
            </a:r>
            <a:r>
              <a:rPr lang="it-IT" sz="1400" b="1" dirty="0"/>
              <a:t>ed interrogare la Tavola delle Previsioni dei PGT (documento di </a:t>
            </a:r>
            <a:r>
              <a:rPr lang="it-IT" sz="1400" b="1" dirty="0" smtClean="0"/>
              <a:t>sintesi delle </a:t>
            </a:r>
            <a:r>
              <a:rPr lang="it-IT" sz="1400" b="1" dirty="0"/>
              <a:t>principali previsioni di piano, con formato standard per tutti i Comuni lombardi)</a:t>
            </a:r>
            <a:r>
              <a:rPr lang="it-IT" sz="1400" b="1" dirty="0" smtClean="0"/>
              <a:t>;</a:t>
            </a:r>
          </a:p>
          <a:p>
            <a:pPr algn="just">
              <a:buFont typeface="Arial"/>
              <a:buChar char="•"/>
            </a:pPr>
            <a:r>
              <a:rPr lang="it-IT" sz="1400" b="1" dirty="0" smtClean="0"/>
              <a:t>scaricare </a:t>
            </a:r>
            <a:r>
              <a:rPr lang="it-IT" sz="1400" b="1" dirty="0"/>
              <a:t>la documentazione tecnica relativa alla costituzione del SIT integrato</a:t>
            </a:r>
            <a:r>
              <a:rPr lang="it-IT" sz="1400" b="1" dirty="0" smtClean="0"/>
              <a:t>;</a:t>
            </a:r>
          </a:p>
          <a:p>
            <a:pPr algn="just">
              <a:buFont typeface="Arial"/>
              <a:buChar char="•"/>
            </a:pPr>
            <a:r>
              <a:rPr lang="it-IT" sz="1400" b="1" dirty="0" smtClean="0"/>
              <a:t>scaricare </a:t>
            </a:r>
            <a:r>
              <a:rPr lang="it-IT" sz="1400" b="1" dirty="0"/>
              <a:t>una serie di dati territoriali utili ai Comuni per predisporre i loro PGT</a:t>
            </a:r>
            <a:r>
              <a:rPr lang="it-IT" sz="1400" b="1" dirty="0" smtClean="0"/>
              <a:t>.</a:t>
            </a:r>
          </a:p>
          <a:p>
            <a:endParaRPr lang="it-IT" sz="1200" b="1" dirty="0" smtClean="0"/>
          </a:p>
          <a:p>
            <a:pPr algn="ctr"/>
            <a:endParaRPr lang="it-IT" sz="1400" b="1" dirty="0" smtClean="0"/>
          </a:p>
          <a:p>
            <a:pPr algn="ctr"/>
            <a:r>
              <a:rPr lang="it-IT" sz="1400" b="1" dirty="0" smtClean="0">
                <a:solidFill>
                  <a:srgbClr val="FF0000"/>
                </a:solidFill>
                <a:hlinkClick r:id="rId2"/>
              </a:rPr>
              <a:t>http</a:t>
            </a:r>
            <a:r>
              <a:rPr lang="it-IT" sz="1400" b="1" dirty="0">
                <a:solidFill>
                  <a:srgbClr val="FF0000"/>
                </a:solidFill>
                <a:hlinkClick r:id="rId2"/>
              </a:rPr>
              <a:t>://www.cartografia.regione.lombardia.it/pgtweb/#app=de92&amp;9e5b-selectedIndex=</a:t>
            </a:r>
            <a:r>
              <a:rPr lang="it-IT" sz="1400" b="1" dirty="0" smtClean="0">
                <a:solidFill>
                  <a:srgbClr val="FF0000"/>
                </a:solidFill>
                <a:hlinkClick r:id="rId2"/>
              </a:rPr>
              <a:t>0</a:t>
            </a:r>
            <a:endParaRPr lang="it-IT" sz="1200" b="1" dirty="0" smtClean="0">
              <a:solidFill>
                <a:srgbClr val="FF0000"/>
              </a:solidFill>
            </a:endParaRPr>
          </a:p>
          <a:p>
            <a:endParaRPr lang="it-IT" sz="1200" b="1" dirty="0"/>
          </a:p>
          <a:p>
            <a:endParaRPr lang="it-IT"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03200"/>
            <a:ext cx="7772400" cy="545041"/>
          </a:xfrm>
        </p:spPr>
        <p:txBody>
          <a:bodyPr/>
          <a:lstStyle/>
          <a:p>
            <a:r>
              <a:rPr lang="it-IT" sz="2800" b="1" dirty="0" smtClean="0"/>
              <a:t>COMUNE </a:t>
            </a:r>
            <a:r>
              <a:rPr lang="it-IT" sz="2800" b="1" dirty="0" err="1" smtClean="0"/>
              <a:t>DI</a:t>
            </a:r>
            <a:r>
              <a:rPr lang="it-IT" sz="2800" b="1" dirty="0" smtClean="0"/>
              <a:t> MEDOLAGO</a:t>
            </a:r>
            <a:endParaRPr lang="it-IT" sz="2800" b="1" dirty="0"/>
          </a:p>
        </p:txBody>
      </p:sp>
      <p:sp>
        <p:nvSpPr>
          <p:cNvPr id="3" name="Sottotitolo 2"/>
          <p:cNvSpPr>
            <a:spLocks noGrp="1"/>
          </p:cNvSpPr>
          <p:nvPr>
            <p:ph type="subTitle" idx="1"/>
          </p:nvPr>
        </p:nvSpPr>
        <p:spPr>
          <a:xfrm>
            <a:off x="220133" y="748241"/>
            <a:ext cx="8636000" cy="792692"/>
          </a:xfrm>
        </p:spPr>
        <p:txBody>
          <a:bodyPr>
            <a:noAutofit/>
          </a:bodyPr>
          <a:lstStyle/>
          <a:p>
            <a:r>
              <a:rPr lang="it-IT" sz="2400" b="1" dirty="0" smtClean="0"/>
              <a:t>Regolamento edilizio 2013</a:t>
            </a:r>
          </a:p>
          <a:p>
            <a:r>
              <a:rPr lang="it-IT" sz="1800" b="1" dirty="0" smtClean="0"/>
              <a:t>Consiglio Comunale del </a:t>
            </a:r>
            <a:r>
              <a:rPr lang="it-IT" sz="1800" b="1" dirty="0" err="1" smtClean="0"/>
              <a:t>4</a:t>
            </a:r>
            <a:r>
              <a:rPr lang="it-IT" sz="1800" b="1" dirty="0" smtClean="0"/>
              <a:t> marzo 2013</a:t>
            </a:r>
            <a:endParaRPr lang="it-IT" sz="1800" b="1" dirty="0"/>
          </a:p>
        </p:txBody>
      </p:sp>
      <p:sp>
        <p:nvSpPr>
          <p:cNvPr id="4" name="Rettangolo 3"/>
          <p:cNvSpPr/>
          <p:nvPr/>
        </p:nvSpPr>
        <p:spPr>
          <a:xfrm>
            <a:off x="254000" y="1718132"/>
            <a:ext cx="8635999" cy="5139868"/>
          </a:xfrm>
          <a:prstGeom prst="rect">
            <a:avLst/>
          </a:prstGeom>
        </p:spPr>
        <p:txBody>
          <a:bodyPr wrap="square">
            <a:spAutoFit/>
          </a:bodyPr>
          <a:lstStyle/>
          <a:p>
            <a:pPr algn="ctr"/>
            <a:r>
              <a:rPr lang="it-IT" sz="1600" b="1" dirty="0" smtClean="0">
                <a:solidFill>
                  <a:srgbClr val="FF0000"/>
                </a:solidFill>
              </a:rPr>
              <a:t>L.r. 12/2005</a:t>
            </a:r>
          </a:p>
          <a:p>
            <a:endParaRPr lang="it-IT" sz="1200" b="1" dirty="0"/>
          </a:p>
          <a:p>
            <a:pPr algn="just"/>
            <a:r>
              <a:rPr lang="it-IT" sz="1200" b="1" dirty="0" smtClean="0">
                <a:solidFill>
                  <a:srgbClr val="FF0000"/>
                </a:solidFill>
              </a:rPr>
              <a:t>Art</a:t>
            </a:r>
            <a:r>
              <a:rPr lang="it-IT" sz="1200" b="1" dirty="0">
                <a:solidFill>
                  <a:srgbClr val="FF0000"/>
                </a:solidFill>
              </a:rPr>
              <a:t>. 28. (Regolamento edilizio</a:t>
            </a:r>
            <a:r>
              <a:rPr lang="it-IT" sz="1200" b="1" dirty="0" smtClean="0">
                <a:solidFill>
                  <a:srgbClr val="FF0000"/>
                </a:solidFill>
              </a:rPr>
              <a:t>)</a:t>
            </a:r>
          </a:p>
          <a:p>
            <a:pPr algn="just"/>
            <a:endParaRPr lang="it-IT" sz="1200" b="1" dirty="0" smtClean="0"/>
          </a:p>
          <a:p>
            <a:pPr algn="just"/>
            <a:r>
              <a:rPr lang="it-IT" sz="1200" b="1" dirty="0" err="1" smtClean="0"/>
              <a:t>1</a:t>
            </a:r>
            <a:r>
              <a:rPr lang="it-IT" sz="1200" b="1" dirty="0" smtClean="0"/>
              <a:t>. Il </a:t>
            </a:r>
            <a:r>
              <a:rPr lang="it-IT" sz="1200" b="1" dirty="0"/>
              <a:t>regolamento edilizio comunale disciplina, in conformità alla presente legge, alle altre leggi in materia edilizia ed alle disposizioni sanitarie vigenti</a:t>
            </a:r>
            <a:r>
              <a:rPr lang="it-IT" sz="1200" b="1" dirty="0" smtClean="0"/>
              <a:t>:</a:t>
            </a:r>
          </a:p>
          <a:p>
            <a:pPr lvl="1" algn="just"/>
            <a:r>
              <a:rPr lang="it-IT" sz="1200" b="1" dirty="0" smtClean="0"/>
              <a:t>a</a:t>
            </a:r>
            <a:r>
              <a:rPr lang="it-IT" sz="1200" b="1" dirty="0"/>
              <a:t>) le modalità di compilazione dei progetti di opere edilizie, nonché i termini e le modalità per il rilascio del permesso di costruire, ovvero per la presentazione della denuncia di inizio attività; qualora il comune non provveda si applicano le disposizioni della presente legge; b) le modalità di compilazione dei progetti di sistemazione delle aree libere da edificazione e delle aree verdi in particolare e le modalità per la relativa valutazione;  c) le modalità per il conseguimento del certificato di agibilità; d) le modalità per l'esecuzione degli interventi provvisionali di cantiere, in relazione alla necessità di tutelare la pubblica incolumità e le modalità per l'esecuzione degli interventi in situazioni di emergenza;  e) la vigilanza sull'esecuzione dei lavori, in relazione anche alle disposizioni vigenti in materia di sicurezza, con particolare riguardo all'obbligo di installazione di sistemi fissi di ancoraggio al fine di prevenire le cadute dall'alto</a:t>
            </a:r>
            <a:r>
              <a:rPr lang="it-IT" sz="1200" b="1" dirty="0" smtClean="0"/>
              <a:t>; </a:t>
            </a:r>
            <a:r>
              <a:rPr lang="it-IT" sz="1200" b="1" dirty="0"/>
              <a:t>f) la manutenzione e il decoro degli edifici, delle recinzioni prospicienti ad aree pubbliche e degli spazi non edificati;  g) l'apposizione e la conservazione dei numeri civici, delle targhe con la toponomastica stradale, delle insegne, delle strutture pubblicitarie e di altri elementi di arredo urbano;  h) le norme igieniche di particolare interesse edilizio, in armonia con il regolamento locale di igiene; i) la composizione e le attribuzioni della commissione edilizia, se istituita, ai sensi dell’</a:t>
            </a:r>
            <a:r>
              <a:rPr lang="it-IT" sz="1200" b="1" u="sng" dirty="0"/>
              <a:t>articolo 30; </a:t>
            </a:r>
            <a:r>
              <a:rPr lang="it-IT" sz="1200" b="1" dirty="0"/>
              <a:t>i-bis) le modalità di compilazione dei progetti delle opere viabilistiche e dei progetti di sistemazione delle aree verdi annesse, di rispetto e sicurezza, come svincoli, rotatorie e banchine laterali</a:t>
            </a:r>
            <a:r>
              <a:rPr lang="it-IT" sz="1200" b="1" dirty="0" smtClean="0"/>
              <a:t>; </a:t>
            </a:r>
            <a:r>
              <a:rPr lang="it-IT" sz="1200" b="1" dirty="0"/>
              <a:t>i-ter) le modalità per il conseguimento della certificazione energetica degli edifici</a:t>
            </a:r>
            <a:r>
              <a:rPr lang="it-IT" sz="1200" b="1" dirty="0" smtClean="0"/>
              <a:t>.</a:t>
            </a:r>
            <a:endParaRPr lang="it-IT" sz="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03200"/>
            <a:ext cx="7772400" cy="545041"/>
          </a:xfrm>
        </p:spPr>
        <p:txBody>
          <a:bodyPr/>
          <a:lstStyle/>
          <a:p>
            <a:r>
              <a:rPr lang="it-IT" sz="2800" b="1" dirty="0" smtClean="0"/>
              <a:t>COMUNE </a:t>
            </a:r>
            <a:r>
              <a:rPr lang="it-IT" sz="2800" b="1" dirty="0" err="1" smtClean="0"/>
              <a:t>DI</a:t>
            </a:r>
            <a:r>
              <a:rPr lang="it-IT" sz="2800" b="1" dirty="0" smtClean="0"/>
              <a:t> MEDOLAGO</a:t>
            </a:r>
            <a:endParaRPr lang="it-IT" sz="2800" b="1" dirty="0"/>
          </a:p>
        </p:txBody>
      </p:sp>
      <p:sp>
        <p:nvSpPr>
          <p:cNvPr id="3" name="Sottotitolo 2"/>
          <p:cNvSpPr>
            <a:spLocks noGrp="1"/>
          </p:cNvSpPr>
          <p:nvPr>
            <p:ph type="subTitle" idx="1"/>
          </p:nvPr>
        </p:nvSpPr>
        <p:spPr>
          <a:xfrm>
            <a:off x="220133" y="748241"/>
            <a:ext cx="8636000" cy="792692"/>
          </a:xfrm>
        </p:spPr>
        <p:txBody>
          <a:bodyPr>
            <a:noAutofit/>
          </a:bodyPr>
          <a:lstStyle/>
          <a:p>
            <a:r>
              <a:rPr lang="it-IT" sz="2400" b="1" dirty="0" smtClean="0"/>
              <a:t>Regolamento edilizio 2013</a:t>
            </a:r>
          </a:p>
          <a:p>
            <a:r>
              <a:rPr lang="it-IT" sz="1800" b="1" dirty="0" smtClean="0"/>
              <a:t>Consiglio Comunale del </a:t>
            </a:r>
            <a:r>
              <a:rPr lang="it-IT" sz="1800" b="1" dirty="0" err="1" smtClean="0"/>
              <a:t>4</a:t>
            </a:r>
            <a:r>
              <a:rPr lang="it-IT" sz="1800" b="1" dirty="0" smtClean="0"/>
              <a:t> marzo 2013</a:t>
            </a:r>
            <a:endParaRPr lang="it-IT" sz="1800" b="1" dirty="0"/>
          </a:p>
        </p:txBody>
      </p:sp>
      <p:sp>
        <p:nvSpPr>
          <p:cNvPr id="4" name="CasellaDiTesto 3"/>
          <p:cNvSpPr txBox="1"/>
          <p:nvPr/>
        </p:nvSpPr>
        <p:spPr>
          <a:xfrm>
            <a:off x="128634" y="2133600"/>
            <a:ext cx="8886732" cy="4154983"/>
          </a:xfrm>
          <a:prstGeom prst="rect">
            <a:avLst/>
          </a:prstGeom>
          <a:noFill/>
        </p:spPr>
        <p:txBody>
          <a:bodyPr wrap="square" rtlCol="0">
            <a:spAutoFit/>
          </a:bodyPr>
          <a:lstStyle/>
          <a:p>
            <a:pPr algn="ctr"/>
            <a:r>
              <a:rPr lang="it-IT" sz="2400" u="sng" dirty="0" smtClean="0">
                <a:solidFill>
                  <a:srgbClr val="FF0000"/>
                </a:solidFill>
              </a:rPr>
              <a:t>Iter di approvazione</a:t>
            </a:r>
          </a:p>
          <a:p>
            <a:pPr algn="ctr"/>
            <a:endParaRPr lang="it-IT" sz="2400" dirty="0" smtClean="0"/>
          </a:p>
          <a:p>
            <a:pPr algn="ctr"/>
            <a:r>
              <a:rPr lang="it-IT" sz="2400" dirty="0" smtClean="0"/>
              <a:t>adozione da parte del Consiglio Comunale</a:t>
            </a:r>
          </a:p>
          <a:p>
            <a:pPr algn="ctr"/>
            <a:endParaRPr lang="it-IT" sz="2400" dirty="0" smtClean="0"/>
          </a:p>
          <a:p>
            <a:pPr algn="ctr"/>
            <a:r>
              <a:rPr lang="it-IT" sz="2400" dirty="0" smtClean="0"/>
              <a:t>pubblicazione per 15 giorni</a:t>
            </a:r>
          </a:p>
          <a:p>
            <a:pPr algn="ctr"/>
            <a:endParaRPr lang="it-IT" sz="2400" dirty="0" smtClean="0"/>
          </a:p>
          <a:p>
            <a:pPr algn="ctr"/>
            <a:r>
              <a:rPr lang="it-IT" sz="2400" dirty="0" smtClean="0"/>
              <a:t>osservazioni nei successivi 15 giorni</a:t>
            </a:r>
          </a:p>
          <a:p>
            <a:pPr algn="ctr"/>
            <a:endParaRPr lang="it-IT" sz="2400" dirty="0" smtClean="0"/>
          </a:p>
          <a:p>
            <a:pPr algn="ctr"/>
            <a:r>
              <a:rPr lang="it-IT" sz="2400" dirty="0" smtClean="0"/>
              <a:t>approvazione da parte del Consiglio Comunale</a:t>
            </a:r>
          </a:p>
          <a:p>
            <a:pPr algn="ctr"/>
            <a:endParaRPr lang="it-IT" sz="2400" dirty="0" smtClean="0"/>
          </a:p>
          <a:p>
            <a:pPr algn="ctr"/>
            <a:r>
              <a:rPr lang="it-IT" sz="2400" dirty="0" smtClean="0"/>
              <a:t>pubblicazione sul BURL</a:t>
            </a:r>
            <a:endParaRPr lang="it-IT"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03200"/>
            <a:ext cx="7772400" cy="545041"/>
          </a:xfrm>
        </p:spPr>
        <p:txBody>
          <a:bodyPr/>
          <a:lstStyle/>
          <a:p>
            <a:r>
              <a:rPr lang="it-IT" sz="2800" b="1" dirty="0" smtClean="0"/>
              <a:t>COMUNE </a:t>
            </a:r>
            <a:r>
              <a:rPr lang="it-IT" sz="2800" b="1" dirty="0" err="1" smtClean="0"/>
              <a:t>DI</a:t>
            </a:r>
            <a:r>
              <a:rPr lang="it-IT" sz="2800" b="1" dirty="0" smtClean="0"/>
              <a:t> MEDOLAGO</a:t>
            </a:r>
            <a:endParaRPr lang="it-IT" sz="2800" b="1" dirty="0"/>
          </a:p>
        </p:txBody>
      </p:sp>
      <p:sp>
        <p:nvSpPr>
          <p:cNvPr id="3" name="Sottotitolo 2"/>
          <p:cNvSpPr>
            <a:spLocks noGrp="1"/>
          </p:cNvSpPr>
          <p:nvPr>
            <p:ph type="subTitle" idx="1"/>
          </p:nvPr>
        </p:nvSpPr>
        <p:spPr>
          <a:xfrm>
            <a:off x="220133" y="748241"/>
            <a:ext cx="8636000" cy="792692"/>
          </a:xfrm>
        </p:spPr>
        <p:txBody>
          <a:bodyPr>
            <a:noAutofit/>
          </a:bodyPr>
          <a:lstStyle/>
          <a:p>
            <a:r>
              <a:rPr lang="it-IT" sz="2400" b="1" dirty="0" smtClean="0"/>
              <a:t>Regolamento edilizio 2013</a:t>
            </a:r>
          </a:p>
          <a:p>
            <a:r>
              <a:rPr lang="it-IT" sz="1800" b="1" dirty="0" smtClean="0"/>
              <a:t>Consiglio Comunale del </a:t>
            </a:r>
            <a:r>
              <a:rPr lang="it-IT" sz="1800" b="1" dirty="0" err="1" smtClean="0"/>
              <a:t>4</a:t>
            </a:r>
            <a:r>
              <a:rPr lang="it-IT" sz="1800" b="1" dirty="0" smtClean="0"/>
              <a:t> marzo 2013</a:t>
            </a:r>
            <a:endParaRPr lang="it-IT" sz="1800" b="1" dirty="0"/>
          </a:p>
        </p:txBody>
      </p:sp>
      <p:pic>
        <p:nvPicPr>
          <p:cNvPr id="17410" name="Picture 2"/>
          <p:cNvPicPr>
            <a:picLocks noChangeAspect="1" noChangeArrowheads="1"/>
          </p:cNvPicPr>
          <p:nvPr/>
        </p:nvPicPr>
        <mc:AlternateContent>
          <mc:Choice xmlns:ma="http://schemas.microsoft.com/office/mac/drawingml/2008/main" Requires="ma">
            <p:blipFill>
              <a:blip r:embed="rId2"/>
              <a:srcRect/>
              <a:stretch>
                <a:fillRect/>
              </a:stretch>
            </p:blipFill>
          </mc:Choice>
          <mc:Fallback>
            <p:blipFill>
              <a:blip r:embed="rId3"/>
              <a:srcRect/>
              <a:stretch>
                <a:fillRect/>
              </a:stretch>
            </p:blipFill>
          </mc:Fallback>
        </mc:AlternateContent>
        <p:spPr bwMode="auto">
          <a:xfrm>
            <a:off x="362056" y="1414856"/>
            <a:ext cx="3846402" cy="5443144"/>
          </a:xfrm>
          <a:prstGeom prst="rect">
            <a:avLst/>
          </a:prstGeom>
          <a:noFill/>
          <a:ln w="9525">
            <a:noFill/>
            <a:miter lim="800000"/>
            <a:headEnd/>
            <a:tailEnd/>
          </a:ln>
          <a:effectLst/>
        </p:spPr>
      </p:pic>
      <p:sp>
        <p:nvSpPr>
          <p:cNvPr id="5" name="CasellaDiTesto 4"/>
          <p:cNvSpPr txBox="1"/>
          <p:nvPr/>
        </p:nvSpPr>
        <p:spPr>
          <a:xfrm>
            <a:off x="4441426" y="2194258"/>
            <a:ext cx="4549980" cy="4031873"/>
          </a:xfrm>
          <a:prstGeom prst="rect">
            <a:avLst/>
          </a:prstGeom>
          <a:noFill/>
        </p:spPr>
        <p:txBody>
          <a:bodyPr wrap="square" rtlCol="0">
            <a:spAutoFit/>
          </a:bodyPr>
          <a:lstStyle/>
          <a:p>
            <a:pPr algn="ctr"/>
            <a:r>
              <a:rPr lang="it-IT" sz="3200" dirty="0" smtClean="0">
                <a:solidFill>
                  <a:srgbClr val="FFFF00"/>
                </a:solidFill>
              </a:rPr>
              <a:t>il Regolamento Edilizio è costituito da:</a:t>
            </a:r>
          </a:p>
          <a:p>
            <a:pPr algn="ctr"/>
            <a:endParaRPr lang="it-IT" sz="3200" dirty="0" smtClean="0"/>
          </a:p>
          <a:p>
            <a:pPr algn="ctr"/>
            <a:r>
              <a:rPr lang="it-IT" sz="3200" dirty="0" err="1" smtClean="0"/>
              <a:t>5</a:t>
            </a:r>
            <a:r>
              <a:rPr lang="it-IT" sz="3200" dirty="0" smtClean="0"/>
              <a:t> Titoli</a:t>
            </a:r>
          </a:p>
          <a:p>
            <a:pPr algn="ctr"/>
            <a:endParaRPr lang="it-IT" sz="3200" dirty="0" smtClean="0"/>
          </a:p>
          <a:p>
            <a:pPr algn="ctr"/>
            <a:r>
              <a:rPr lang="it-IT" sz="3200" dirty="0" smtClean="0"/>
              <a:t>121 articoli</a:t>
            </a:r>
          </a:p>
          <a:p>
            <a:pPr algn="ctr"/>
            <a:endParaRPr lang="it-IT" sz="3200" dirty="0" smtClean="0"/>
          </a:p>
          <a:p>
            <a:pPr algn="ctr"/>
            <a:r>
              <a:rPr lang="it-IT" sz="3200" dirty="0" err="1" smtClean="0"/>
              <a:t>2</a:t>
            </a:r>
            <a:r>
              <a:rPr lang="it-IT" sz="3200" dirty="0" smtClean="0"/>
              <a:t> allegati</a:t>
            </a:r>
            <a:endParaRPr lang="it-IT"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03200"/>
            <a:ext cx="7772400" cy="545041"/>
          </a:xfrm>
        </p:spPr>
        <p:txBody>
          <a:bodyPr/>
          <a:lstStyle/>
          <a:p>
            <a:r>
              <a:rPr lang="it-IT" sz="2800" b="1" dirty="0" smtClean="0"/>
              <a:t>COMUNE </a:t>
            </a:r>
            <a:r>
              <a:rPr lang="it-IT" sz="2800" b="1" dirty="0" err="1" smtClean="0"/>
              <a:t>DI</a:t>
            </a:r>
            <a:r>
              <a:rPr lang="it-IT" sz="2800" b="1" dirty="0" smtClean="0"/>
              <a:t> MEDOLAGO</a:t>
            </a:r>
            <a:endParaRPr lang="it-IT" sz="2800" b="1" dirty="0"/>
          </a:p>
        </p:txBody>
      </p:sp>
      <p:sp>
        <p:nvSpPr>
          <p:cNvPr id="3" name="Sottotitolo 2"/>
          <p:cNvSpPr>
            <a:spLocks noGrp="1"/>
          </p:cNvSpPr>
          <p:nvPr>
            <p:ph type="subTitle" idx="1"/>
          </p:nvPr>
        </p:nvSpPr>
        <p:spPr>
          <a:xfrm>
            <a:off x="220133" y="748241"/>
            <a:ext cx="8636000" cy="792692"/>
          </a:xfrm>
        </p:spPr>
        <p:txBody>
          <a:bodyPr>
            <a:noAutofit/>
          </a:bodyPr>
          <a:lstStyle/>
          <a:p>
            <a:r>
              <a:rPr lang="it-IT" sz="2400" b="1" dirty="0" smtClean="0"/>
              <a:t>Regolamento edilizio 2013</a:t>
            </a:r>
          </a:p>
          <a:p>
            <a:r>
              <a:rPr lang="it-IT" sz="1800" b="1" dirty="0" smtClean="0"/>
              <a:t>Consiglio Comunale del </a:t>
            </a:r>
            <a:r>
              <a:rPr lang="it-IT" sz="1800" b="1" dirty="0" err="1" smtClean="0"/>
              <a:t>4</a:t>
            </a:r>
            <a:r>
              <a:rPr lang="it-IT" sz="1800" b="1" dirty="0" smtClean="0"/>
              <a:t> marzo 2013</a:t>
            </a:r>
            <a:endParaRPr lang="it-IT" sz="1800" b="1" dirty="0"/>
          </a:p>
        </p:txBody>
      </p:sp>
      <p:pic>
        <p:nvPicPr>
          <p:cNvPr id="5" name="Immagine 4"/>
          <p:cNvPicPr>
            <a:picLocks noChangeAspect="1"/>
          </p:cNvPicPr>
          <p:nvPr/>
        </p:nvPicPr>
        <p:blipFill>
          <a:blip r:embed="rId2"/>
          <a:stretch>
            <a:fillRect/>
          </a:stretch>
        </p:blipFill>
        <p:spPr>
          <a:xfrm>
            <a:off x="518007" y="3097795"/>
            <a:ext cx="8107986" cy="3394807"/>
          </a:xfrm>
          <a:prstGeom prst="rect">
            <a:avLst/>
          </a:prstGeom>
        </p:spPr>
      </p:pic>
      <p:sp>
        <p:nvSpPr>
          <p:cNvPr id="6" name="CasellaDiTesto 5"/>
          <p:cNvSpPr txBox="1"/>
          <p:nvPr/>
        </p:nvSpPr>
        <p:spPr>
          <a:xfrm>
            <a:off x="3239844" y="2068631"/>
            <a:ext cx="2664311" cy="461665"/>
          </a:xfrm>
          <a:prstGeom prst="rect">
            <a:avLst/>
          </a:prstGeom>
          <a:noFill/>
        </p:spPr>
        <p:txBody>
          <a:bodyPr wrap="none" rtlCol="0">
            <a:spAutoFit/>
          </a:bodyPr>
          <a:lstStyle/>
          <a:p>
            <a:r>
              <a:rPr lang="it-IT" sz="2400" b="1" dirty="0" smtClean="0">
                <a:solidFill>
                  <a:srgbClr val="FFFF00"/>
                </a:solidFill>
              </a:rPr>
              <a:t>struttura del </a:t>
            </a:r>
            <a:r>
              <a:rPr lang="it-IT" sz="2400" b="1" dirty="0" err="1" smtClean="0">
                <a:solidFill>
                  <a:srgbClr val="FFFF00"/>
                </a:solidFill>
              </a:rPr>
              <a:t>R.E</a:t>
            </a:r>
            <a:r>
              <a:rPr lang="it-IT" sz="2400" b="1" dirty="0" smtClean="0">
                <a:solidFill>
                  <a:srgbClr val="FFFF00"/>
                </a:solidFill>
              </a:rPr>
              <a:t>.</a:t>
            </a:r>
            <a:endParaRPr lang="it-IT" sz="2400" b="1" dirty="0">
              <a:solidFill>
                <a:srgbClr val="FFFF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03200"/>
            <a:ext cx="7772400" cy="545041"/>
          </a:xfrm>
        </p:spPr>
        <p:txBody>
          <a:bodyPr/>
          <a:lstStyle/>
          <a:p>
            <a:r>
              <a:rPr lang="it-IT" sz="2800" b="1" dirty="0" smtClean="0"/>
              <a:t>COMUNE </a:t>
            </a:r>
            <a:r>
              <a:rPr lang="it-IT" sz="2800" b="1" dirty="0" err="1" smtClean="0"/>
              <a:t>DI</a:t>
            </a:r>
            <a:r>
              <a:rPr lang="it-IT" sz="2800" b="1" dirty="0" smtClean="0"/>
              <a:t> MEDOLAGO</a:t>
            </a:r>
            <a:endParaRPr lang="it-IT" sz="2800" b="1" dirty="0"/>
          </a:p>
        </p:txBody>
      </p:sp>
      <p:sp>
        <p:nvSpPr>
          <p:cNvPr id="3" name="Sottotitolo 2"/>
          <p:cNvSpPr>
            <a:spLocks noGrp="1"/>
          </p:cNvSpPr>
          <p:nvPr>
            <p:ph type="subTitle" idx="1"/>
          </p:nvPr>
        </p:nvSpPr>
        <p:spPr>
          <a:xfrm>
            <a:off x="220133" y="748241"/>
            <a:ext cx="8636000" cy="792692"/>
          </a:xfrm>
        </p:spPr>
        <p:txBody>
          <a:bodyPr>
            <a:noAutofit/>
          </a:bodyPr>
          <a:lstStyle/>
          <a:p>
            <a:r>
              <a:rPr lang="it-IT" sz="2400" b="1" dirty="0" smtClean="0"/>
              <a:t>Regolamento edilizio 2013</a:t>
            </a:r>
          </a:p>
          <a:p>
            <a:r>
              <a:rPr lang="it-IT" sz="1800" b="1" dirty="0" smtClean="0"/>
              <a:t>Consiglio Comunale del </a:t>
            </a:r>
            <a:r>
              <a:rPr lang="it-IT" sz="1800" b="1" dirty="0" err="1" smtClean="0"/>
              <a:t>4</a:t>
            </a:r>
            <a:r>
              <a:rPr lang="it-IT" sz="1800" b="1" dirty="0" smtClean="0"/>
              <a:t> marzo 2013</a:t>
            </a:r>
            <a:endParaRPr lang="it-IT" sz="1800" b="1" dirty="0"/>
          </a:p>
        </p:txBody>
      </p:sp>
      <p:pic>
        <p:nvPicPr>
          <p:cNvPr id="20482" name="Picture 2"/>
          <p:cNvPicPr>
            <a:picLocks noChangeAspect="1" noChangeArrowheads="1"/>
          </p:cNvPicPr>
          <p:nvPr/>
        </p:nvPicPr>
        <mc:AlternateContent>
          <mc:Choice xmlns:ma="http://schemas.microsoft.com/office/mac/drawingml/2008/main" Requires="ma">
            <p:blipFill>
              <a:blip r:embed="rId2"/>
              <a:srcRect/>
              <a:stretch>
                <a:fillRect/>
              </a:stretch>
            </p:blipFill>
          </mc:Choice>
          <mc:Fallback>
            <p:blipFill>
              <a:blip r:embed="rId3"/>
              <a:srcRect/>
              <a:stretch>
                <a:fillRect/>
              </a:stretch>
            </p:blipFill>
          </mc:Fallback>
        </mc:AlternateContent>
        <p:spPr bwMode="auto">
          <a:xfrm>
            <a:off x="419041" y="1439666"/>
            <a:ext cx="3828870" cy="5418334"/>
          </a:xfrm>
          <a:prstGeom prst="rect">
            <a:avLst/>
          </a:prstGeom>
          <a:noFill/>
          <a:ln w="9525">
            <a:noFill/>
            <a:miter lim="800000"/>
            <a:headEnd/>
            <a:tailEnd/>
          </a:ln>
          <a:effectLst/>
        </p:spPr>
      </p:pic>
      <p:pic>
        <p:nvPicPr>
          <p:cNvPr id="6" name="Immagine 5"/>
          <p:cNvPicPr>
            <a:picLocks noChangeAspect="1"/>
          </p:cNvPicPr>
          <p:nvPr/>
        </p:nvPicPr>
        <p:blipFill>
          <a:blip r:embed="rId4"/>
          <a:stretch>
            <a:fillRect/>
          </a:stretch>
        </p:blipFill>
        <p:spPr>
          <a:xfrm>
            <a:off x="5217508" y="1805592"/>
            <a:ext cx="3240692" cy="4758807"/>
          </a:xfrm>
          <a:prstGeom prst="rect">
            <a:avLst/>
          </a:prstGeom>
        </p:spPr>
      </p:pic>
      <p:sp>
        <p:nvSpPr>
          <p:cNvPr id="7" name="CasellaDiTesto 6"/>
          <p:cNvSpPr txBox="1"/>
          <p:nvPr/>
        </p:nvSpPr>
        <p:spPr>
          <a:xfrm>
            <a:off x="4113919" y="1805592"/>
            <a:ext cx="980068" cy="369332"/>
          </a:xfrm>
          <a:prstGeom prst="rect">
            <a:avLst/>
          </a:prstGeom>
          <a:noFill/>
        </p:spPr>
        <p:txBody>
          <a:bodyPr wrap="none" rtlCol="0">
            <a:spAutoFit/>
          </a:bodyPr>
          <a:lstStyle/>
          <a:p>
            <a:r>
              <a:rPr lang="it-IT" b="1" dirty="0" smtClean="0">
                <a:solidFill>
                  <a:schemeClr val="accent6"/>
                </a:solidFill>
              </a:rPr>
              <a:t>allegati</a:t>
            </a:r>
            <a:endParaRPr lang="it-IT" b="1" dirty="0">
              <a:solidFill>
                <a:schemeClr val="accent6"/>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70</TotalTime>
  <Words>706</Words>
  <Application>Microsoft Macintosh PowerPoint</Application>
  <PresentationFormat>Presentazione su schermo (4:3)</PresentationFormat>
  <Paragraphs>70</Paragraphs>
  <Slides>8</Slides>
  <Notes>0</Notes>
  <HiddenSlides>0</HiddenSlides>
  <MMClips>0</MMClips>
  <ScaleCrop>false</ScaleCrop>
  <HeadingPairs>
    <vt:vector size="4" baseType="variant">
      <vt:variant>
        <vt:lpstr>Modello struttura</vt:lpstr>
      </vt:variant>
      <vt:variant>
        <vt:i4>1</vt:i4>
      </vt:variant>
      <vt:variant>
        <vt:lpstr>Titoli diapositive</vt:lpstr>
      </vt:variant>
      <vt:variant>
        <vt:i4>8</vt:i4>
      </vt:variant>
    </vt:vector>
  </HeadingPairs>
  <TitlesOfParts>
    <vt:vector size="9" baseType="lpstr">
      <vt:lpstr>Tema di Office</vt:lpstr>
      <vt:lpstr>COMUNE DI MEDOLAGO</vt:lpstr>
      <vt:lpstr>COMUNE DI MEDOLAGO</vt:lpstr>
      <vt:lpstr>COMUNE DI MEDOLAGO</vt:lpstr>
      <vt:lpstr>COMUNE DI MEDOLAGO</vt:lpstr>
      <vt:lpstr>COMUNE DI MEDOLAGO</vt:lpstr>
      <vt:lpstr>COMUNE DI MEDOLAGO</vt:lpstr>
      <vt:lpstr>COMUNE DI MEDOLAGO</vt:lpstr>
      <vt:lpstr>COMUNE DI MEDOLAGO</vt:lpstr>
    </vt:vector>
  </TitlesOfParts>
  <Company>STUDIO ASSOCIATO GERBELLI-RIVA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COMUNE DI MEDOLAGO</dc:title>
  <dc:creator>GERBELLI Edoardo</dc:creator>
  <cp:lastModifiedBy>GERBELLI Edoardo</cp:lastModifiedBy>
  <cp:revision>4</cp:revision>
  <dcterms:created xsi:type="dcterms:W3CDTF">2013-03-04T15:54:36Z</dcterms:created>
  <dcterms:modified xsi:type="dcterms:W3CDTF">2013-03-04T17:04:56Z</dcterms:modified>
</cp:coreProperties>
</file>